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 id="2147483659" r:id="rId2"/>
    <p:sldMasterId id="2147483668" r:id="rId3"/>
  </p:sldMasterIdLst>
  <p:notesMasterIdLst>
    <p:notesMasterId r:id="rId32"/>
  </p:notesMasterIdLst>
  <p:sldIdLst>
    <p:sldId id="256" r:id="rId4"/>
    <p:sldId id="302" r:id="rId5"/>
    <p:sldId id="285" r:id="rId6"/>
    <p:sldId id="286" r:id="rId7"/>
    <p:sldId id="287" r:id="rId8"/>
    <p:sldId id="288" r:id="rId9"/>
    <p:sldId id="289" r:id="rId10"/>
    <p:sldId id="290" r:id="rId11"/>
    <p:sldId id="291" r:id="rId12"/>
    <p:sldId id="262" r:id="rId13"/>
    <p:sldId id="292" r:id="rId14"/>
    <p:sldId id="293" r:id="rId15"/>
    <p:sldId id="282" r:id="rId16"/>
    <p:sldId id="294" r:id="rId17"/>
    <p:sldId id="295" r:id="rId18"/>
    <p:sldId id="267" r:id="rId19"/>
    <p:sldId id="297" r:id="rId20"/>
    <p:sldId id="298" r:id="rId21"/>
    <p:sldId id="271" r:id="rId22"/>
    <p:sldId id="299" r:id="rId23"/>
    <p:sldId id="300" r:id="rId24"/>
    <p:sldId id="301" r:id="rId25"/>
    <p:sldId id="275" r:id="rId26"/>
    <p:sldId id="276" r:id="rId27"/>
    <p:sldId id="277" r:id="rId28"/>
    <p:sldId id="278" r:id="rId29"/>
    <p:sldId id="279" r:id="rId30"/>
    <p:sldId id="283" r:id="rId31"/>
  </p:sldIdLst>
  <p:sldSz cx="9144000" cy="6858000" type="screen4x3"/>
  <p:notesSz cx="6858000" cy="9144000"/>
  <p:embeddedFontLst>
    <p:embeddedFont>
      <p:font typeface="Comic Sans MS" panose="030F0702030302020204" pitchFamily="66" charset="0"/>
      <p:regular r:id="rId33"/>
      <p:bold r:id="rId34"/>
    </p:embeddedFont>
    <p:embeddedFont>
      <p:font typeface="Trebuchet MS" panose="020B0603020202020204" pitchFamily="34" charset="0"/>
      <p:regular r:id="rId35"/>
      <p:bold r:id="rId36"/>
      <p:italic r:id="rId37"/>
      <p:boldItalic r:id="rId38"/>
    </p:embeddedFont>
    <p:embeddedFont>
      <p:font typeface="Nunito" panose="020B0604020202020204" charset="0"/>
      <p:regular r:id="rId39"/>
      <p:bold r:id="rId40"/>
    </p:embeddedFont>
    <p:embeddedFont>
      <p:font typeface="Calibri" panose="020F0502020204030204" pitchFamily="34" charset="0"/>
      <p:regular r:id="rId41"/>
      <p:bold r:id="rId42"/>
      <p:italic r:id="rId43"/>
      <p:boldItalic r:id="rId44"/>
    </p:embeddedFont>
    <p:embeddedFont>
      <p:font typeface="Source Sans Pro"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initials="M" lastIdx="6" clrIdx="0">
    <p:extLst>
      <p:ext uri="{19B8F6BF-5375-455C-9EA6-DF929625EA0E}">
        <p15:presenceInfo xmlns:p15="http://schemas.microsoft.com/office/powerpoint/2012/main" userId="Michel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372F5C5-BAD0-4575-B844-F0D9E5B82107}">
  <a:tblStyle styleId="{E372F5C5-BAD0-4575-B844-F0D9E5B82107}"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0" autoAdjust="0"/>
    <p:restoredTop sz="76661" autoAdjust="0"/>
  </p:normalViewPr>
  <p:slideViewPr>
    <p:cSldViewPr snapToGrid="0">
      <p:cViewPr varScale="1">
        <p:scale>
          <a:sx n="57" d="100"/>
          <a:sy n="57" d="100"/>
        </p:scale>
        <p:origin x="1758"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4.fntdata"/><Relationship Id="rId49"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2.fntdata"/><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5.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defRPr sz="1200" b="0" i="0" u="none" strike="noStrike" cap="none">
                <a:solidFill>
                  <a:schemeClr val="dk1"/>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defRPr sz="1200" b="0" i="0" u="none" strike="noStrike" cap="none">
                <a:solidFill>
                  <a:schemeClr val="dk1"/>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defRPr sz="1200" b="0" i="0" u="none" strike="noStrike" cap="none">
                <a:solidFill>
                  <a:schemeClr val="dk1"/>
                </a:solidFill>
                <a:latin typeface="Calibri"/>
                <a:ea typeface="Calibri"/>
                <a:cs typeface="Calibri"/>
                <a:sym typeface="Calibri"/>
              </a:defRPr>
            </a:lvl1pPr>
            <a:lvl2pPr marL="457200" marR="0" lvl="1" indent="0" algn="l" rtl="0">
              <a:spcBef>
                <a:spcPts val="0"/>
              </a:spcBef>
              <a:defRPr sz="1200" b="0" i="0" u="none" strike="noStrike" cap="none">
                <a:solidFill>
                  <a:schemeClr val="dk1"/>
                </a:solidFill>
                <a:latin typeface="Calibri"/>
                <a:ea typeface="Calibri"/>
                <a:cs typeface="Calibri"/>
                <a:sym typeface="Calibri"/>
              </a:defRPr>
            </a:lvl2pPr>
            <a:lvl3pPr marL="914400" marR="0" lvl="2" indent="0" algn="l" rtl="0">
              <a:spcBef>
                <a:spcPts val="0"/>
              </a:spcBef>
              <a:defRPr sz="1200" b="0" i="0" u="none" strike="noStrike" cap="none">
                <a:solidFill>
                  <a:schemeClr val="dk1"/>
                </a:solidFill>
                <a:latin typeface="Calibri"/>
                <a:ea typeface="Calibri"/>
                <a:cs typeface="Calibri"/>
                <a:sym typeface="Calibri"/>
              </a:defRPr>
            </a:lvl3pPr>
            <a:lvl4pPr marL="1371600" marR="0" lvl="3" indent="0" algn="l" rtl="0">
              <a:spcBef>
                <a:spcPts val="0"/>
              </a:spcBef>
              <a:defRPr sz="1200" b="0" i="0" u="none" strike="noStrike" cap="none">
                <a:solidFill>
                  <a:schemeClr val="dk1"/>
                </a:solidFill>
                <a:latin typeface="Calibri"/>
                <a:ea typeface="Calibri"/>
                <a:cs typeface="Calibri"/>
                <a:sym typeface="Calibri"/>
              </a:defRPr>
            </a:lvl4pPr>
            <a:lvl5pPr marL="1828800" marR="0" lvl="4" indent="0" algn="l" rtl="0">
              <a:spcBef>
                <a:spcPts val="0"/>
              </a:spcBef>
              <a:defRPr sz="1200" b="0" i="0" u="none" strike="noStrike" cap="none">
                <a:solidFill>
                  <a:schemeClr val="dk1"/>
                </a:solidFill>
                <a:latin typeface="Calibri"/>
                <a:ea typeface="Calibri"/>
                <a:cs typeface="Calibri"/>
                <a:sym typeface="Calibri"/>
              </a:defRPr>
            </a:lvl5pPr>
            <a:lvl6pPr marL="2286000" marR="0" lvl="5" indent="0" algn="l" rtl="0">
              <a:spcBef>
                <a:spcPts val="0"/>
              </a:spcBef>
              <a:defRPr sz="1200" b="0" i="0" u="none" strike="noStrike" cap="none">
                <a:solidFill>
                  <a:schemeClr val="dk1"/>
                </a:solidFill>
                <a:latin typeface="Calibri"/>
                <a:ea typeface="Calibri"/>
                <a:cs typeface="Calibri"/>
                <a:sym typeface="Calibri"/>
              </a:defRPr>
            </a:lvl6pPr>
            <a:lvl7pPr marL="2743200" marR="0" lvl="6" indent="0" algn="l" rtl="0">
              <a:spcBef>
                <a:spcPts val="0"/>
              </a:spcBef>
              <a:defRPr sz="1200" b="0" i="0" u="none" strike="noStrike" cap="none">
                <a:solidFill>
                  <a:schemeClr val="dk1"/>
                </a:solidFill>
                <a:latin typeface="Calibri"/>
                <a:ea typeface="Calibri"/>
                <a:cs typeface="Calibri"/>
                <a:sym typeface="Calibri"/>
              </a:defRPr>
            </a:lvl7pPr>
            <a:lvl8pPr marL="3200400" marR="0" lvl="7" indent="0" algn="l" rtl="0">
              <a:spcBef>
                <a:spcPts val="0"/>
              </a:spcBef>
              <a:defRPr sz="1200" b="0" i="0" u="none" strike="noStrike" cap="none">
                <a:solidFill>
                  <a:schemeClr val="dk1"/>
                </a:solidFill>
                <a:latin typeface="Calibri"/>
                <a:ea typeface="Calibri"/>
                <a:cs typeface="Calibri"/>
                <a:sym typeface="Calibri"/>
              </a:defRPr>
            </a:lvl8pPr>
            <a:lvl9pPr marL="3657600" marR="0" lvl="8" indent="0" algn="l" rtl="0">
              <a:spcBef>
                <a:spcPts val="0"/>
              </a:spcBef>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solidFill>
                  <a:schemeClr val="dk1"/>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chemeClr val="dk1"/>
                </a:solidFill>
                <a:latin typeface="Calibri"/>
                <a:ea typeface="Calibri"/>
                <a:cs typeface="Calibri"/>
                <a:sym typeface="Calibri"/>
              </a:rPr>
              <a:t>‹#›</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9312841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iglotteryfund.org.uk/global-content/programmes/england/awards-for-all-england"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www.crowdfunder.co.uk/" TargetMode="External"/><Relationship Id="rId4" Type="http://schemas.openxmlformats.org/officeDocument/2006/relationships/hyperlink" Target="https://unltd.org.uk/path/"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a7sEoEvT8l8"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6419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buNone/>
            </a:pPr>
            <a:r>
              <a:rPr lang="en-GB" dirty="0" smtClean="0"/>
              <a:t>There are various SE business models. In the UK at least 50% of income must be commercially-sourced. Some SEs use a mix of funding and commercial income; some depend entirely of income. Clearly, models for </a:t>
            </a:r>
            <a:r>
              <a:rPr lang="en-GB" dirty="0" err="1" smtClean="0"/>
              <a:t>smal</a:t>
            </a:r>
            <a:r>
              <a:rPr lang="en-GB" dirty="0" smtClean="0"/>
              <a:t> SEs are very different from large SEs like Plymouth University.</a:t>
            </a: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chemeClr val="dk1"/>
                </a:solidFill>
                <a:latin typeface="Calibri"/>
                <a:ea typeface="Calibri"/>
                <a:cs typeface="Calibri"/>
                <a:sym typeface="Calibri"/>
              </a:rPr>
              <a:t>11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5457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lnSpc>
                <a:spcPct val="70000"/>
              </a:lnSpc>
              <a:spcBef>
                <a:spcPts val="0"/>
              </a:spcBef>
              <a:buClr>
                <a:schemeClr val="dk1"/>
              </a:buClr>
              <a:buSzPct val="73333"/>
              <a:buFont typeface="Arial"/>
              <a:buNone/>
            </a:pPr>
            <a:r>
              <a:rPr lang="en-GB" sz="1540" dirty="0" smtClean="0"/>
              <a:t>O</a:t>
            </a:r>
            <a:r>
              <a:rPr lang="en-GB" dirty="0" smtClean="0"/>
              <a:t>ften, the best social enterprise ideas combine being social and being enterprising in a new and interesting way! </a:t>
            </a:r>
          </a:p>
          <a:p>
            <a:pPr lvl="0" rtl="0">
              <a:lnSpc>
                <a:spcPct val="70000"/>
              </a:lnSpc>
              <a:spcBef>
                <a:spcPts val="0"/>
              </a:spcBef>
              <a:buClr>
                <a:schemeClr val="dk1"/>
              </a:buClr>
              <a:buSzPct val="91666"/>
              <a:buFont typeface="Arial"/>
              <a:buNone/>
            </a:pPr>
            <a:r>
              <a:rPr lang="en-GB" b="1" dirty="0" smtClean="0"/>
              <a:t>NB: These UK examples can be replaced with more regional or national ones.</a:t>
            </a:r>
          </a:p>
          <a:p>
            <a:pPr lvl="0" rtl="0">
              <a:lnSpc>
                <a:spcPct val="70000"/>
              </a:lnSpc>
              <a:spcBef>
                <a:spcPts val="0"/>
              </a:spcBef>
              <a:buClr>
                <a:schemeClr val="dk1"/>
              </a:buClr>
              <a:buSzPct val="91666"/>
              <a:buFont typeface="Arial"/>
              <a:buNone/>
            </a:pPr>
            <a:r>
              <a:rPr lang="en-GB" dirty="0" smtClean="0"/>
              <a:t>The Trainer should develop the examples by researching the SEs used and provide some human context (people relate to human, personal stories- so names, some background, some updated info perhaps).</a:t>
            </a:r>
          </a:p>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chemeClr val="dk1"/>
                </a:solidFill>
                <a:latin typeface="Calibri"/>
                <a:ea typeface="Calibri"/>
                <a:cs typeface="Calibri"/>
                <a:sym typeface="Calibri"/>
              </a:rPr>
              <a:t>12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263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GB" sz="1200" b="0" i="0" u="none" strike="noStrike" cap="none">
                <a:solidFill>
                  <a:schemeClr val="dk1"/>
                </a:solidFill>
                <a:latin typeface="Calibri"/>
                <a:ea typeface="Calibri"/>
                <a:cs typeface="Calibri"/>
                <a:sym typeface="Calibri"/>
              </a:rPr>
              <a:t>Use European examples on Esse website best practices</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GB" sz="1200" b="0" i="0" u="none" strike="noStrike" cap="none">
                <a:solidFill>
                  <a:schemeClr val="dk1"/>
                </a:solidFill>
                <a:latin typeface="Calibri"/>
                <a:ea typeface="Calibri"/>
                <a:cs typeface="Calibri"/>
                <a:sym typeface="Calibri"/>
              </a:rPr>
              <a:t>Use i-pads for accessing website</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GB" sz="1200" b="0" i="0" u="none" strike="noStrike" cap="none">
                <a:solidFill>
                  <a:schemeClr val="dk1"/>
                </a:solidFill>
                <a:latin typeface="Calibri"/>
                <a:ea typeface="Calibri"/>
                <a:cs typeface="Calibri"/>
                <a:sym typeface="Calibri"/>
              </a:rPr>
              <a:t>There are almost as many ways of making money whilst doing socially useful work as there are social enterprises. Some examples are: </a:t>
            </a:r>
          </a:p>
          <a:p>
            <a:pPr marL="0" marR="0" lvl="0" indent="0" algn="l" rtl="0">
              <a:spcBef>
                <a:spcPts val="0"/>
              </a:spcBef>
              <a:spcAft>
                <a:spcPts val="0"/>
              </a:spcAft>
              <a:buClr>
                <a:schemeClr val="dk1"/>
              </a:buClr>
              <a:buSzPct val="25000"/>
              <a:buFont typeface="Calibri"/>
              <a:buNone/>
            </a:pPr>
            <a:r>
              <a:rPr lang="en-GB" sz="1200" b="0" i="0" u="sng" strike="noStrike" cap="none">
                <a:solidFill>
                  <a:schemeClr val="dk1"/>
                </a:solidFill>
                <a:latin typeface="Calibri"/>
                <a:ea typeface="Calibri"/>
                <a:cs typeface="Calibri"/>
                <a:sym typeface="Calibri"/>
              </a:rPr>
              <a:t>Miss Macaroon</a:t>
            </a:r>
          </a:p>
          <a:p>
            <a:pPr marL="0" marR="0" lvl="0" indent="0" algn="l" rtl="0">
              <a:spcBef>
                <a:spcPts val="0"/>
              </a:spcBef>
              <a:spcAft>
                <a:spcPts val="0"/>
              </a:spcAft>
              <a:buClr>
                <a:schemeClr val="dk1"/>
              </a:buClr>
              <a:buSzPct val="25000"/>
              <a:buFont typeface="Calibri"/>
              <a:buNone/>
            </a:pPr>
            <a:r>
              <a:rPr lang="en-GB" sz="1200" b="0" i="0" u="none" strike="noStrike" cap="none">
                <a:solidFill>
                  <a:schemeClr val="dk1"/>
                </a:solidFill>
                <a:latin typeface="Calibri"/>
                <a:ea typeface="Calibri"/>
                <a:cs typeface="Calibri"/>
                <a:sym typeface="Calibri"/>
              </a:rPr>
              <a:t>Trains and employs care leavers and other disadvantaged young people</a:t>
            </a:r>
          </a:p>
          <a:p>
            <a:pPr marL="0" marR="0" lvl="0" indent="0" algn="l" rtl="0">
              <a:spcBef>
                <a:spcPts val="0"/>
              </a:spcBef>
              <a:spcAft>
                <a:spcPts val="0"/>
              </a:spcAft>
              <a:buClr>
                <a:schemeClr val="dk1"/>
              </a:buClr>
              <a:buSzPct val="25000"/>
              <a:buFont typeface="Calibri"/>
              <a:buNone/>
            </a:pPr>
            <a:r>
              <a:rPr lang="en-GB" sz="1200" b="0" i="0" u="none" strike="noStrike" cap="none">
                <a:solidFill>
                  <a:schemeClr val="dk1"/>
                </a:solidFill>
                <a:latin typeface="Calibri"/>
                <a:ea typeface="Calibri"/>
                <a:cs typeface="Calibri"/>
                <a:sym typeface="Calibri"/>
              </a:rPr>
              <a:t>Sells a luxury product</a:t>
            </a:r>
          </a:p>
          <a:p>
            <a:pPr marL="0" marR="0" lvl="0" indent="0" algn="l" rtl="0">
              <a:spcBef>
                <a:spcPts val="0"/>
              </a:spcBef>
              <a:spcAft>
                <a:spcPts val="0"/>
              </a:spcAft>
              <a:buClr>
                <a:schemeClr val="dk1"/>
              </a:buClr>
              <a:buSzPct val="25000"/>
              <a:buFont typeface="Calibri"/>
              <a:buNone/>
            </a:pPr>
            <a:r>
              <a:rPr lang="en-GB" sz="1200" b="0" i="0" u="none" strike="noStrike" cap="none">
                <a:solidFill>
                  <a:schemeClr val="dk1"/>
                </a:solidFill>
                <a:latin typeface="Calibri"/>
                <a:ea typeface="Calibri"/>
                <a:cs typeface="Calibri"/>
                <a:sym typeface="Calibri"/>
              </a:rPr>
              <a:t>Re-invests profits in training and support for young people</a:t>
            </a:r>
          </a:p>
          <a:p>
            <a:pPr marL="0" marR="0" lvl="0" indent="0" algn="l" rtl="0">
              <a:spcBef>
                <a:spcPts val="0"/>
              </a:spcBef>
              <a:spcAft>
                <a:spcPts val="0"/>
              </a:spcAft>
              <a:buClr>
                <a:schemeClr val="dk1"/>
              </a:buClr>
              <a:buSzPct val="25000"/>
              <a:buFont typeface="Calibri"/>
              <a:buNone/>
            </a:pPr>
            <a:r>
              <a:rPr lang="en-GB" sz="1200" b="0" i="0" u="sng" strike="noStrike" cap="none">
                <a:solidFill>
                  <a:schemeClr val="dk1"/>
                </a:solidFill>
                <a:latin typeface="Calibri"/>
                <a:ea typeface="Calibri"/>
                <a:cs typeface="Calibri"/>
                <a:sym typeface="Calibri"/>
              </a:rPr>
              <a:t>Elvis and Kresse</a:t>
            </a:r>
          </a:p>
          <a:p>
            <a:pPr marL="0" marR="0" lvl="0" indent="0" algn="l" rtl="0">
              <a:spcBef>
                <a:spcPts val="0"/>
              </a:spcBef>
              <a:spcAft>
                <a:spcPts val="0"/>
              </a:spcAft>
              <a:buClr>
                <a:schemeClr val="dk1"/>
              </a:buClr>
              <a:buSzPct val="25000"/>
              <a:buFont typeface="Calibri"/>
              <a:buNone/>
            </a:pPr>
            <a:r>
              <a:rPr lang="en-GB" sz="1200" b="0" i="0" u="none" strike="noStrike" cap="none">
                <a:solidFill>
                  <a:schemeClr val="dk1"/>
                </a:solidFill>
                <a:latin typeface="Calibri"/>
                <a:ea typeface="Calibri"/>
                <a:cs typeface="Calibri"/>
                <a:sym typeface="Calibri"/>
              </a:rPr>
              <a:t>Use discarded fire hoses that would otherwise go to waste</a:t>
            </a:r>
          </a:p>
          <a:p>
            <a:pPr marL="0" marR="0" lvl="0" indent="0" algn="l" rtl="0">
              <a:spcBef>
                <a:spcPts val="0"/>
              </a:spcBef>
              <a:spcAft>
                <a:spcPts val="0"/>
              </a:spcAft>
              <a:buClr>
                <a:schemeClr val="dk1"/>
              </a:buClr>
              <a:buSzPct val="25000"/>
              <a:buFont typeface="Calibri"/>
              <a:buNone/>
            </a:pPr>
            <a:r>
              <a:rPr lang="en-GB" sz="1200" b="0" i="0" u="none" strike="noStrike" cap="none">
                <a:solidFill>
                  <a:schemeClr val="dk1"/>
                </a:solidFill>
                <a:latin typeface="Calibri"/>
                <a:ea typeface="Calibri"/>
                <a:cs typeface="Calibri"/>
                <a:sym typeface="Calibri"/>
              </a:rPr>
              <a:t>Sell expensive handbags</a:t>
            </a:r>
          </a:p>
          <a:p>
            <a:pPr marL="0" marR="0" lvl="0" indent="0" algn="l" rtl="0">
              <a:spcBef>
                <a:spcPts val="0"/>
              </a:spcBef>
              <a:spcAft>
                <a:spcPts val="0"/>
              </a:spcAft>
              <a:buClr>
                <a:schemeClr val="dk1"/>
              </a:buClr>
              <a:buSzPct val="25000"/>
              <a:buFont typeface="Calibri"/>
              <a:buNone/>
            </a:pPr>
            <a:r>
              <a:rPr lang="en-GB" sz="1200" b="0" i="0" u="none" strike="noStrike" cap="none">
                <a:solidFill>
                  <a:schemeClr val="dk1"/>
                </a:solidFill>
                <a:latin typeface="Calibri"/>
                <a:ea typeface="Calibri"/>
                <a:cs typeface="Calibri"/>
                <a:sym typeface="Calibri"/>
              </a:rPr>
              <a:t>Donate 50% of profits to firefighters charities</a:t>
            </a:r>
          </a:p>
          <a:p>
            <a:pPr marL="0" marR="0" lvl="0" indent="0" algn="l" rtl="0">
              <a:spcBef>
                <a:spcPts val="0"/>
              </a:spcBef>
              <a:spcAft>
                <a:spcPts val="0"/>
              </a:spcAft>
              <a:buClr>
                <a:schemeClr val="dk1"/>
              </a:buClr>
              <a:buSzPct val="25000"/>
              <a:buFont typeface="Calibri"/>
              <a:buNone/>
            </a:pPr>
            <a:r>
              <a:rPr lang="en-GB" sz="1200" b="0" i="0" u="sng" strike="noStrike" cap="none">
                <a:solidFill>
                  <a:schemeClr val="dk1"/>
                </a:solidFill>
                <a:latin typeface="Calibri"/>
                <a:ea typeface="Calibri"/>
                <a:cs typeface="Calibri"/>
                <a:sym typeface="Calibri"/>
              </a:rPr>
              <a:t>Streetleague</a:t>
            </a:r>
          </a:p>
          <a:p>
            <a:pPr marL="0" marR="0" lvl="0" indent="0" algn="l" rtl="0">
              <a:spcBef>
                <a:spcPts val="0"/>
              </a:spcBef>
              <a:spcAft>
                <a:spcPts val="0"/>
              </a:spcAft>
              <a:buClr>
                <a:schemeClr val="dk1"/>
              </a:buClr>
              <a:buSzPct val="25000"/>
              <a:buFont typeface="Calibri"/>
              <a:buNone/>
            </a:pPr>
            <a:r>
              <a:rPr lang="en-GB" sz="1200" b="0" i="0" u="none" strike="noStrike" cap="none">
                <a:solidFill>
                  <a:schemeClr val="dk1"/>
                </a:solidFill>
                <a:latin typeface="Calibri"/>
                <a:ea typeface="Calibri"/>
                <a:cs typeface="Calibri"/>
                <a:sym typeface="Calibri"/>
              </a:rPr>
              <a:t>Training and supporting young people into work through football</a:t>
            </a:r>
          </a:p>
          <a:p>
            <a:pPr marL="0" marR="0" lvl="0" indent="0" algn="l" rtl="0">
              <a:spcBef>
                <a:spcPts val="0"/>
              </a:spcBef>
              <a:spcAft>
                <a:spcPts val="0"/>
              </a:spcAft>
              <a:buClr>
                <a:schemeClr val="dk1"/>
              </a:buClr>
              <a:buSzPct val="25000"/>
              <a:buFont typeface="Calibri"/>
              <a:buNone/>
            </a:pPr>
            <a:r>
              <a:rPr lang="en-GB" sz="1200" b="0" i="0" u="none" strike="noStrike" cap="none">
                <a:solidFill>
                  <a:schemeClr val="dk1"/>
                </a:solidFill>
                <a:latin typeface="Calibri"/>
                <a:ea typeface="Calibri"/>
                <a:cs typeface="Calibri"/>
                <a:sym typeface="Calibri"/>
              </a:rPr>
              <a:t>Deals with football clubs and big sponsors to bring in money (corporate philanthropy)</a:t>
            </a:r>
          </a:p>
          <a:p>
            <a:pPr marL="0" marR="0" lvl="0" indent="0" algn="l" rtl="0">
              <a:spcBef>
                <a:spcPts val="0"/>
              </a:spcBef>
              <a:spcAft>
                <a:spcPts val="0"/>
              </a:spcAft>
              <a:buClr>
                <a:schemeClr val="dk1"/>
              </a:buClr>
              <a:buSzPct val="25000"/>
              <a:buFont typeface="Calibri"/>
              <a:buNone/>
            </a:pPr>
            <a:r>
              <a:rPr lang="en-GB" sz="1200" b="0" i="0" u="none" strike="noStrike" cap="none">
                <a:solidFill>
                  <a:schemeClr val="dk1"/>
                </a:solidFill>
                <a:latin typeface="Calibri"/>
                <a:ea typeface="Calibri"/>
                <a:cs typeface="Calibri"/>
                <a:sym typeface="Calibri"/>
              </a:rPr>
              <a:t>Grants and government contracts (50%)</a:t>
            </a:r>
          </a:p>
          <a:p>
            <a:pPr marL="457200" marR="0" lvl="1"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77" name="Shape 17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80024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167005" rtl="0">
              <a:lnSpc>
                <a:spcPct val="70000"/>
              </a:lnSpc>
              <a:spcBef>
                <a:spcPts val="1000"/>
              </a:spcBef>
              <a:buClr>
                <a:srgbClr val="000000"/>
              </a:buClr>
              <a:buSzPct val="100000"/>
              <a:buChar char="•"/>
            </a:pPr>
            <a:r>
              <a:rPr lang="en-GB" b="1" dirty="0" smtClean="0">
                <a:solidFill>
                  <a:srgbClr val="000000"/>
                </a:solidFill>
                <a:latin typeface="Arial"/>
                <a:ea typeface="Arial"/>
                <a:cs typeface="Arial"/>
                <a:sym typeface="Arial"/>
              </a:rPr>
              <a:t>Small grants</a:t>
            </a:r>
            <a:r>
              <a:rPr lang="en-GB" dirty="0" smtClean="0">
                <a:solidFill>
                  <a:srgbClr val="000000"/>
                </a:solidFill>
                <a:latin typeface="Arial"/>
                <a:ea typeface="Arial"/>
                <a:cs typeface="Arial"/>
                <a:sym typeface="Arial"/>
              </a:rPr>
              <a:t> </a:t>
            </a:r>
          </a:p>
          <a:p>
            <a:pPr marL="685800" lvl="1" indent="-186690" rtl="0">
              <a:lnSpc>
                <a:spcPct val="115000"/>
              </a:lnSpc>
              <a:spcBef>
                <a:spcPts val="500"/>
              </a:spcBef>
              <a:buClr>
                <a:srgbClr val="000000"/>
              </a:buClr>
              <a:buSzPct val="100000"/>
              <a:buChar char="•"/>
            </a:pPr>
            <a:r>
              <a:rPr lang="en-GB" dirty="0" smtClean="0">
                <a:solidFill>
                  <a:srgbClr val="000000"/>
                </a:solidFill>
                <a:latin typeface="Arial"/>
                <a:ea typeface="Arial"/>
                <a:cs typeface="Arial"/>
                <a:sym typeface="Arial"/>
              </a:rPr>
              <a:t>Grants such as </a:t>
            </a:r>
            <a:r>
              <a:rPr lang="en-GB" u="sng" dirty="0" smtClean="0">
                <a:solidFill>
                  <a:srgbClr val="000000"/>
                </a:solidFill>
                <a:latin typeface="Arial"/>
                <a:ea typeface="Arial"/>
                <a:cs typeface="Arial"/>
                <a:sym typeface="Arial"/>
                <a:hlinkClick r:id="rId3"/>
              </a:rPr>
              <a:t>Awards for All </a:t>
            </a:r>
            <a:r>
              <a:rPr lang="en-GB" dirty="0" smtClean="0">
                <a:solidFill>
                  <a:srgbClr val="000000"/>
                </a:solidFill>
                <a:latin typeface="Arial"/>
                <a:ea typeface="Arial"/>
                <a:cs typeface="Arial"/>
                <a:sym typeface="Arial"/>
              </a:rPr>
              <a:t>are easy to apply for and can be used to get a socially useful project off  the ground while you develop the longer term business model</a:t>
            </a:r>
          </a:p>
          <a:p>
            <a:pPr marL="228600" lvl="0" indent="-167005" rtl="0">
              <a:lnSpc>
                <a:spcPct val="70000"/>
              </a:lnSpc>
              <a:spcBef>
                <a:spcPts val="1000"/>
              </a:spcBef>
              <a:buClr>
                <a:srgbClr val="000000"/>
              </a:buClr>
              <a:buSzPct val="100000"/>
              <a:buChar char="•"/>
            </a:pPr>
            <a:r>
              <a:rPr lang="en-GB" b="1" dirty="0" smtClean="0">
                <a:solidFill>
                  <a:srgbClr val="000000"/>
                </a:solidFill>
                <a:latin typeface="Arial"/>
                <a:ea typeface="Arial"/>
                <a:cs typeface="Arial"/>
                <a:sym typeface="Arial"/>
              </a:rPr>
              <a:t>Social Enterprise start up support</a:t>
            </a:r>
          </a:p>
          <a:p>
            <a:pPr marL="685800" lvl="1" indent="-186690" rtl="0">
              <a:lnSpc>
                <a:spcPct val="115000"/>
              </a:lnSpc>
              <a:spcBef>
                <a:spcPts val="500"/>
              </a:spcBef>
              <a:buClr>
                <a:srgbClr val="000000"/>
              </a:buClr>
              <a:buSzPct val="100000"/>
              <a:buChar char="•"/>
            </a:pPr>
            <a:r>
              <a:rPr lang="en-GB" dirty="0" smtClean="0">
                <a:solidFill>
                  <a:srgbClr val="000000"/>
                </a:solidFill>
                <a:latin typeface="Arial"/>
                <a:ea typeface="Arial"/>
                <a:cs typeface="Arial"/>
                <a:sym typeface="Arial"/>
              </a:rPr>
              <a:t>This is usually consists of a small grant, often with the option of more money as your idea develops, plus advice and mentoring to help you on your way. </a:t>
            </a:r>
            <a:r>
              <a:rPr lang="en-GB" u="sng" dirty="0" err="1" smtClean="0">
                <a:solidFill>
                  <a:srgbClr val="000000"/>
                </a:solidFill>
                <a:latin typeface="Arial"/>
                <a:ea typeface="Arial"/>
                <a:cs typeface="Arial"/>
                <a:sym typeface="Arial"/>
                <a:hlinkClick r:id="rId4"/>
              </a:rPr>
              <a:t>UnLtd</a:t>
            </a:r>
            <a:r>
              <a:rPr lang="en-GB" dirty="0" smtClean="0">
                <a:solidFill>
                  <a:srgbClr val="000000"/>
                </a:solidFill>
                <a:latin typeface="Arial"/>
                <a:ea typeface="Arial"/>
                <a:cs typeface="Arial"/>
                <a:sym typeface="Arial"/>
              </a:rPr>
              <a:t> are one of the best known providers</a:t>
            </a:r>
          </a:p>
          <a:p>
            <a:pPr marL="228600" lvl="0" indent="-167005" rtl="0">
              <a:lnSpc>
                <a:spcPct val="70000"/>
              </a:lnSpc>
              <a:spcBef>
                <a:spcPts val="1000"/>
              </a:spcBef>
              <a:buClr>
                <a:srgbClr val="000000"/>
              </a:buClr>
              <a:buSzPct val="100000"/>
              <a:buChar char="•"/>
            </a:pPr>
            <a:r>
              <a:rPr lang="en-GB" b="1" dirty="0" smtClean="0">
                <a:solidFill>
                  <a:srgbClr val="000000"/>
                </a:solidFill>
                <a:latin typeface="Arial"/>
                <a:ea typeface="Arial"/>
                <a:cs typeface="Arial"/>
                <a:sym typeface="Arial"/>
              </a:rPr>
              <a:t>Crowdfunding</a:t>
            </a:r>
          </a:p>
          <a:p>
            <a:pPr marL="685800" lvl="1" indent="-186690" rtl="0">
              <a:lnSpc>
                <a:spcPct val="115000"/>
              </a:lnSpc>
              <a:spcBef>
                <a:spcPts val="500"/>
              </a:spcBef>
              <a:buClr>
                <a:srgbClr val="000000"/>
              </a:buClr>
              <a:buSzPct val="100000"/>
              <a:buChar char="•"/>
            </a:pPr>
            <a:r>
              <a:rPr lang="en-GB" dirty="0" smtClean="0">
                <a:solidFill>
                  <a:srgbClr val="000000"/>
                </a:solidFill>
                <a:latin typeface="Arial"/>
                <a:ea typeface="Arial"/>
                <a:cs typeface="Arial"/>
                <a:sym typeface="Arial"/>
              </a:rPr>
              <a:t>Online platforms which encourage lots of individuals to each contribute a small amount work well when backed up by a strong social media and marketing campaign. </a:t>
            </a:r>
            <a:r>
              <a:rPr lang="en-GB" u="sng" dirty="0" err="1" smtClean="0">
                <a:solidFill>
                  <a:srgbClr val="000000"/>
                </a:solidFill>
                <a:latin typeface="Arial"/>
                <a:ea typeface="Arial"/>
                <a:cs typeface="Arial"/>
                <a:sym typeface="Arial"/>
                <a:hlinkClick r:id="rId5"/>
              </a:rPr>
              <a:t>Crowdfunder</a:t>
            </a:r>
            <a:r>
              <a:rPr lang="en-GB" dirty="0" smtClean="0">
                <a:solidFill>
                  <a:srgbClr val="000000"/>
                </a:solidFill>
                <a:latin typeface="Arial"/>
                <a:ea typeface="Arial"/>
                <a:cs typeface="Arial"/>
                <a:sym typeface="Arial"/>
              </a:rPr>
              <a:t> is one example.</a:t>
            </a:r>
          </a:p>
          <a:p>
            <a:pPr lvl="0" rtl="0">
              <a:lnSpc>
                <a:spcPct val="70000"/>
              </a:lnSpc>
              <a:spcBef>
                <a:spcPts val="0"/>
              </a:spcBef>
              <a:buNone/>
            </a:pPr>
            <a:endParaRPr lang="en-GB" sz="1400" dirty="0" smtClean="0"/>
          </a:p>
          <a:p>
            <a:pPr lvl="0" rtl="0">
              <a:lnSpc>
                <a:spcPct val="70000"/>
              </a:lnSpc>
              <a:spcBef>
                <a:spcPts val="0"/>
              </a:spcBef>
              <a:buNone/>
            </a:pPr>
            <a:endParaRPr lang="en-GB" sz="1400" dirty="0" smtClean="0"/>
          </a:p>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chemeClr val="dk1"/>
                </a:solidFill>
                <a:latin typeface="Calibri"/>
                <a:ea typeface="Calibri"/>
                <a:cs typeface="Calibri"/>
                <a:sym typeface="Calibri"/>
              </a:rPr>
              <a:t>14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11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lnSpc>
                <a:spcPct val="70000"/>
              </a:lnSpc>
              <a:spcBef>
                <a:spcPts val="1000"/>
              </a:spcBef>
              <a:buClr>
                <a:schemeClr val="hlink"/>
              </a:buClr>
              <a:buSzPct val="91666"/>
              <a:buFont typeface="Arial"/>
              <a:buNone/>
            </a:pPr>
            <a:r>
              <a:rPr lang="en-GB" b="1" dirty="0" smtClean="0">
                <a:latin typeface="Arial"/>
                <a:ea typeface="Arial"/>
                <a:cs typeface="Arial"/>
                <a:sym typeface="Arial"/>
              </a:rPr>
              <a:t>Mainstream funds</a:t>
            </a:r>
          </a:p>
          <a:p>
            <a:pPr marL="685800" lvl="1" indent="-175259" rtl="0">
              <a:lnSpc>
                <a:spcPct val="70000"/>
              </a:lnSpc>
              <a:spcBef>
                <a:spcPts val="500"/>
              </a:spcBef>
              <a:buClr>
                <a:schemeClr val="dk1"/>
              </a:buClr>
              <a:buSzPct val="100000"/>
              <a:buChar char="•"/>
            </a:pPr>
            <a:r>
              <a:rPr lang="en-GB" dirty="0" smtClean="0">
                <a:latin typeface="Arial"/>
                <a:ea typeface="Arial"/>
                <a:cs typeface="Arial"/>
                <a:sym typeface="Arial"/>
              </a:rPr>
              <a:t>Social enterprises can access bank loans in the same way as any other business.</a:t>
            </a:r>
          </a:p>
          <a:p>
            <a:pPr lvl="0" rtl="0">
              <a:lnSpc>
                <a:spcPct val="70000"/>
              </a:lnSpc>
              <a:spcBef>
                <a:spcPts val="1000"/>
              </a:spcBef>
              <a:buClr>
                <a:schemeClr val="hlink"/>
              </a:buClr>
              <a:buSzPct val="91666"/>
              <a:buFont typeface="Arial"/>
              <a:buNone/>
            </a:pPr>
            <a:endParaRPr lang="en-GB" b="1" dirty="0" smtClean="0">
              <a:latin typeface="Arial"/>
              <a:ea typeface="Arial"/>
              <a:cs typeface="Arial"/>
              <a:sym typeface="Arial"/>
            </a:endParaRPr>
          </a:p>
          <a:p>
            <a:pPr lvl="0" rtl="0">
              <a:lnSpc>
                <a:spcPct val="70000"/>
              </a:lnSpc>
              <a:spcBef>
                <a:spcPts val="1000"/>
              </a:spcBef>
              <a:buClr>
                <a:schemeClr val="hlink"/>
              </a:buClr>
              <a:buSzPct val="91666"/>
              <a:buFont typeface="Arial"/>
              <a:buNone/>
            </a:pPr>
            <a:r>
              <a:rPr lang="en-GB" b="1" dirty="0" smtClean="0">
                <a:latin typeface="Arial"/>
                <a:ea typeface="Arial"/>
                <a:cs typeface="Arial"/>
                <a:sym typeface="Arial"/>
              </a:rPr>
              <a:t>Social investment</a:t>
            </a:r>
          </a:p>
          <a:p>
            <a:pPr marL="685800" lvl="1" indent="-175259" rtl="0">
              <a:lnSpc>
                <a:spcPct val="115000"/>
              </a:lnSpc>
              <a:spcBef>
                <a:spcPts val="500"/>
              </a:spcBef>
              <a:buClr>
                <a:schemeClr val="dk1"/>
              </a:buClr>
              <a:buSzPct val="100000"/>
              <a:buChar char="•"/>
            </a:pPr>
            <a:r>
              <a:rPr lang="en-GB" dirty="0" smtClean="0">
                <a:latin typeface="Arial"/>
                <a:ea typeface="Arial"/>
                <a:cs typeface="Arial"/>
                <a:sym typeface="Arial"/>
              </a:rPr>
              <a:t>Social investment funds lend money to social enterprises. They want to see that the money will do good. Once it has been repaid with interest, they will often lend it again to other social entrepreneurs.</a:t>
            </a:r>
          </a:p>
          <a:p>
            <a:pPr marL="685800" lvl="1" indent="-175259" rtl="0">
              <a:lnSpc>
                <a:spcPct val="115000"/>
              </a:lnSpc>
              <a:spcBef>
                <a:spcPts val="500"/>
              </a:spcBef>
              <a:buClr>
                <a:schemeClr val="dk1"/>
              </a:buClr>
              <a:buSzPct val="100000"/>
              <a:buChar char="•"/>
            </a:pPr>
            <a:r>
              <a:rPr lang="en-GB" dirty="0" smtClean="0">
                <a:latin typeface="Arial"/>
                <a:ea typeface="Arial"/>
                <a:cs typeface="Arial"/>
                <a:sym typeface="Arial"/>
              </a:rPr>
              <a:t>Social investment can also take the form of equity. An investor buys a share of the business and in return takes a share of the profits. There is a legal cap on how much equity can be sold and how much of the profit can be paid out. </a:t>
            </a:r>
          </a:p>
          <a:p>
            <a:pPr marL="685800" lvl="1" indent="-175259" rtl="0">
              <a:lnSpc>
                <a:spcPct val="115000"/>
              </a:lnSpc>
              <a:spcBef>
                <a:spcPts val="500"/>
              </a:spcBef>
              <a:buClr>
                <a:schemeClr val="dk1"/>
              </a:buClr>
              <a:buSzPct val="100000"/>
              <a:buChar char="•"/>
            </a:pPr>
            <a:r>
              <a:rPr lang="en-GB" dirty="0" smtClean="0">
                <a:latin typeface="Arial"/>
                <a:ea typeface="Arial"/>
                <a:cs typeface="Arial"/>
                <a:sym typeface="Arial"/>
              </a:rPr>
              <a:t>Grants, social enterprise support schemes and crowdfunding</a:t>
            </a:r>
          </a:p>
          <a:p>
            <a:pPr lvl="0" rtl="0">
              <a:lnSpc>
                <a:spcPct val="70000"/>
              </a:lnSpc>
              <a:spcBef>
                <a:spcPts val="500"/>
              </a:spcBef>
              <a:buClr>
                <a:schemeClr val="hlink"/>
              </a:buClr>
              <a:buSzPct val="91666"/>
              <a:buFont typeface="Arial"/>
              <a:buNone/>
            </a:pPr>
            <a:endParaRPr lang="en-GB" dirty="0" smtClean="0">
              <a:latin typeface="Arial"/>
              <a:ea typeface="Arial"/>
              <a:cs typeface="Arial"/>
              <a:sym typeface="Arial"/>
            </a:endParaRPr>
          </a:p>
          <a:p>
            <a:pPr lvl="0" rtl="0">
              <a:lnSpc>
                <a:spcPct val="70000"/>
              </a:lnSpc>
              <a:spcBef>
                <a:spcPts val="500"/>
              </a:spcBef>
              <a:buClr>
                <a:schemeClr val="hlink"/>
              </a:buClr>
              <a:buSzPct val="91666"/>
              <a:buFont typeface="Arial"/>
              <a:buNone/>
            </a:pPr>
            <a:r>
              <a:rPr lang="en-GB" dirty="0" smtClean="0">
                <a:latin typeface="Arial"/>
                <a:ea typeface="Arial"/>
                <a:cs typeface="Arial"/>
                <a:sym typeface="Arial"/>
              </a:rPr>
              <a:t>All of these can help with growing a social enterprise as well as with starting one.</a:t>
            </a:r>
          </a:p>
          <a:p>
            <a:pPr lvl="0" rtl="0">
              <a:lnSpc>
                <a:spcPct val="70000"/>
              </a:lnSpc>
              <a:spcBef>
                <a:spcPts val="0"/>
              </a:spcBef>
              <a:buNone/>
            </a:pPr>
            <a:endParaRPr lang="en-GB" sz="1400" dirty="0" smtClean="0"/>
          </a:p>
          <a:p>
            <a:pPr lvl="0" rtl="0">
              <a:spcBef>
                <a:spcPts val="0"/>
              </a:spcBef>
              <a:buNone/>
            </a:pPr>
            <a:endParaRPr lang="en-GB" dirty="0" smtClean="0"/>
          </a:p>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chemeClr val="dk1"/>
                </a:solidFill>
                <a:latin typeface="Calibri"/>
                <a:ea typeface="Calibri"/>
                <a:cs typeface="Calibri"/>
                <a:sym typeface="Calibri"/>
              </a:rPr>
              <a:t>15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09454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GB"/>
              <a:t>Adapt to local context.</a:t>
            </a:r>
          </a:p>
        </p:txBody>
      </p:sp>
      <p:sp>
        <p:nvSpPr>
          <p:cNvPr id="145" name="Shape 145"/>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GB"/>
              <a:t>16</a:t>
            </a:fld>
            <a:endParaRPr lang="en-GB"/>
          </a:p>
        </p:txBody>
      </p:sp>
    </p:spTree>
    <p:extLst>
      <p:ext uri="{BB962C8B-B14F-4D97-AF65-F5344CB8AC3E}">
        <p14:creationId xmlns:p14="http://schemas.microsoft.com/office/powerpoint/2010/main" val="1730925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GB"/>
              <a:t>The afternoon session is about exploring some potential SE scenarios using design thinking methods. </a:t>
            </a:r>
          </a:p>
          <a:p>
            <a:pPr lvl="0" rtl="0">
              <a:spcBef>
                <a:spcPts val="0"/>
              </a:spcBef>
              <a:buNone/>
            </a:pPr>
            <a:r>
              <a:rPr lang="en-GB"/>
              <a:t>Here is a shrt video about deisgn thinking: </a:t>
            </a:r>
            <a:r>
              <a:rPr lang="en-GB" u="sng">
                <a:solidFill>
                  <a:schemeClr val="hlink"/>
                </a:solidFill>
                <a:hlinkClick r:id="rId3"/>
              </a:rPr>
              <a:t>https://www.youtube.com/watch?v=a7sEoEvT8l8</a:t>
            </a:r>
          </a:p>
          <a:p>
            <a:pPr lvl="0">
              <a:spcBef>
                <a:spcPts val="0"/>
              </a:spcBef>
              <a:buNone/>
            </a:pPr>
            <a:endParaRPr/>
          </a:p>
        </p:txBody>
      </p:sp>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7791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None/>
            </a:pPr>
            <a:r>
              <a:rPr lang="en-GB" dirty="0" smtClean="0"/>
              <a:t>Change to suit your group and their context.</a:t>
            </a:r>
          </a:p>
          <a:p>
            <a:pPr lvl="0" rtl="0">
              <a:spcBef>
                <a:spcPts val="0"/>
              </a:spcBef>
              <a:buNone/>
            </a:pPr>
            <a:r>
              <a:rPr lang="en-GB" dirty="0" smtClean="0"/>
              <a:t>To create scenarios, think about problems or needs in your group’s area which need addressing. </a:t>
            </a:r>
          </a:p>
          <a:p>
            <a:pPr lvl="0" rtl="0">
              <a:spcBef>
                <a:spcPts val="0"/>
              </a:spcBef>
              <a:buNone/>
            </a:pPr>
            <a:r>
              <a:rPr lang="en-GB" dirty="0" smtClean="0"/>
              <a:t>The tutor can allocate scenarios or let groups decide. </a:t>
            </a:r>
          </a:p>
          <a:p>
            <a:pPr lvl="0" rtl="0">
              <a:spcBef>
                <a:spcPts val="0"/>
              </a:spcBef>
              <a:buNone/>
            </a:pPr>
            <a:r>
              <a:rPr lang="en-GB" dirty="0" smtClean="0"/>
              <a:t>NB: smaller workshop groups can use less scenarios. Ideal group size for each scenario is 3-5.</a:t>
            </a:r>
          </a:p>
          <a:p>
            <a:pPr lvl="0" rtl="0">
              <a:spcBef>
                <a:spcPts val="0"/>
              </a:spcBef>
              <a:buNone/>
            </a:pPr>
            <a:endParaRPr lang="en-GB" dirty="0" smtClean="0"/>
          </a:p>
          <a:p>
            <a:pPr lvl="0">
              <a:spcBef>
                <a:spcPts val="0"/>
              </a:spcBef>
              <a:buNone/>
            </a:pPr>
            <a:r>
              <a:rPr lang="en-GB" dirty="0" smtClean="0"/>
              <a:t>The idea here is that the trainees link the issues on the previous slide to these SE business ideas.</a:t>
            </a:r>
          </a:p>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chemeClr val="dk1"/>
                </a:solidFill>
                <a:latin typeface="Calibri"/>
                <a:ea typeface="Calibri"/>
                <a:cs typeface="Calibri"/>
                <a:sym typeface="Calibri"/>
              </a:rPr>
              <a:t>20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5444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Groups may need extra guidance to help them avoid interpreting users- the task here is to describe. </a:t>
            </a:r>
          </a:p>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chemeClr val="dk1"/>
                </a:solidFill>
                <a:latin typeface="Calibri"/>
                <a:ea typeface="Calibri"/>
                <a:cs typeface="Calibri"/>
                <a:sym typeface="Calibri"/>
              </a:rPr>
              <a:t>21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0880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Timing: about 10-15 minutes </a:t>
            </a:r>
          </a:p>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chemeClr val="dk1"/>
                </a:solidFill>
                <a:latin typeface="Calibri"/>
                <a:ea typeface="Calibri"/>
                <a:cs typeface="Calibri"/>
                <a:sym typeface="Calibri"/>
              </a:rPr>
              <a:t>22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5716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endParaRPr lang="en-GB" sz="1800" b="1" i="0" u="none" strike="noStrike" cap="none" dirty="0">
              <a:solidFill>
                <a:schemeClr val="dk1"/>
              </a:solidFill>
              <a:latin typeface="Nunito"/>
              <a:ea typeface="Nunito"/>
              <a:cs typeface="Nunito"/>
              <a:sym typeface="Nunito"/>
            </a:endParaRPr>
          </a:p>
        </p:txBody>
      </p:sp>
      <p:sp>
        <p:nvSpPr>
          <p:cNvPr id="96" name="Shape 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lgn="r">
              <a:buClr>
                <a:srgbClr val="000000"/>
              </a:buClr>
              <a:buSzPct val="25000"/>
              <a:buFont typeface="Calibri"/>
              <a:buNone/>
            </a:pPr>
            <a:fld id="{00000000-1234-1234-1234-123412341234}" type="slidenum">
              <a:rPr lang="en-GB" sz="1200">
                <a:latin typeface="Calibri"/>
                <a:ea typeface="Calibri"/>
                <a:cs typeface="Calibri"/>
                <a:sym typeface="Calibri"/>
              </a:rPr>
              <a:pPr algn="r">
                <a:buClr>
                  <a:srgbClr val="000000"/>
                </a:buClr>
                <a:buSzPct val="25000"/>
                <a:buFont typeface="Calibri"/>
                <a:buNone/>
              </a:pPr>
              <a:t>2</a:t>
            </a:fld>
            <a:endParaRPr lang="en-GB" sz="1200">
              <a:latin typeface="Calibri"/>
              <a:ea typeface="Calibri"/>
              <a:cs typeface="Calibri"/>
              <a:sym typeface="Calibri"/>
            </a:endParaRPr>
          </a:p>
        </p:txBody>
      </p:sp>
    </p:spTree>
    <p:extLst>
      <p:ext uri="{BB962C8B-B14F-4D97-AF65-F5344CB8AC3E}">
        <p14:creationId xmlns:p14="http://schemas.microsoft.com/office/powerpoint/2010/main" val="417014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25000"/>
              <a:buFont typeface="Arial"/>
              <a:buNone/>
            </a:pPr>
            <a:r>
              <a:rPr lang="en-GB" sz="1400">
                <a:latin typeface="Trebuchet MS"/>
                <a:ea typeface="Trebuchet MS"/>
                <a:cs typeface="Trebuchet MS"/>
                <a:sym typeface="Trebuchet MS"/>
              </a:rPr>
              <a:t>NB: this process needs a leader for each brainstorming group, who directs and control the group’s focus and to ensure the group all think about one idea at a time.</a:t>
            </a:r>
          </a:p>
          <a:p>
            <a:pPr lvl="0" rtl="0">
              <a:spcBef>
                <a:spcPts val="0"/>
              </a:spcBef>
              <a:buClr>
                <a:schemeClr val="dk1"/>
              </a:buClr>
              <a:buSzPct val="25000"/>
              <a:buFont typeface="Arial"/>
              <a:buNone/>
            </a:pPr>
            <a:r>
              <a:rPr lang="en-GB" sz="1400">
                <a:solidFill>
                  <a:srgbClr val="FF0000"/>
                </a:solidFill>
                <a:latin typeface="Trebuchet MS"/>
                <a:ea typeface="Trebuchet MS"/>
                <a:cs typeface="Trebuchet MS"/>
                <a:sym typeface="Trebuchet MS"/>
              </a:rPr>
              <a:t>Visual representation of ideas should be encouraged: cartoons, stick people- anything to generate more visual depictions of the ideas.</a:t>
            </a:r>
          </a:p>
          <a:p>
            <a:pPr lvl="0">
              <a:spcBef>
                <a:spcPts val="0"/>
              </a:spcBef>
              <a:buClr>
                <a:schemeClr val="dk1"/>
              </a:buClr>
              <a:buSzPct val="25000"/>
              <a:buFont typeface="Arial"/>
              <a:buNone/>
            </a:pPr>
            <a:endParaRPr sz="1400">
              <a:latin typeface="Trebuchet MS"/>
              <a:ea typeface="Trebuchet MS"/>
              <a:cs typeface="Trebuchet MS"/>
              <a:sym typeface="Trebuchet MS"/>
            </a:endParaRPr>
          </a:p>
        </p:txBody>
      </p:sp>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7656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5404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GB"/>
              <a:t>The point is that the groups envisage their ideas. This will help the group or nascent SE business test the water or check the idea is workable.</a:t>
            </a:r>
          </a:p>
        </p:txBody>
      </p:sp>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8657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GB"/>
              <a:t>Groups can use their storyboards and/or flipcharts to augment their personal presentations.</a:t>
            </a:r>
          </a:p>
        </p:txBody>
      </p:sp>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3934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GB" dirty="0"/>
              <a:t>This slide is a fairly open summary of day one.</a:t>
            </a:r>
          </a:p>
          <a:p>
            <a:pPr lvl="0" rtl="0">
              <a:spcBef>
                <a:spcPts val="0"/>
              </a:spcBef>
              <a:buNone/>
            </a:pPr>
            <a:endParaRPr dirty="0"/>
          </a:p>
          <a:p>
            <a:pPr lvl="0" rtl="0">
              <a:spcBef>
                <a:spcPts val="0"/>
              </a:spcBef>
              <a:buNone/>
            </a:pPr>
            <a:r>
              <a:rPr lang="en-GB" dirty="0"/>
              <a:t>NB: in education, the first question is about creating tangible applications in the real world (forging new mental frameworks in the mind); the second is about the actions which could be taken to get the idea up and running.</a:t>
            </a:r>
          </a:p>
          <a:p>
            <a:pPr lvl="0" rtl="0">
              <a:spcBef>
                <a:spcPts val="0"/>
              </a:spcBef>
              <a:buNone/>
            </a:pPr>
            <a:endParaRPr dirty="0"/>
          </a:p>
          <a:p>
            <a:pPr lvl="0" rtl="0">
              <a:spcBef>
                <a:spcPts val="0"/>
              </a:spcBef>
              <a:buNone/>
            </a:pPr>
            <a:r>
              <a:rPr lang="en-GB" dirty="0"/>
              <a:t>The final part is a group reflection.</a:t>
            </a:r>
          </a:p>
          <a:p>
            <a:pPr lvl="0" rtl="0">
              <a:spcBef>
                <a:spcPts val="0"/>
              </a:spcBef>
              <a:buNone/>
            </a:pPr>
            <a:endParaRPr dirty="0"/>
          </a:p>
          <a:p>
            <a:pPr lvl="0">
              <a:spcBef>
                <a:spcPts val="0"/>
              </a:spcBef>
              <a:buNone/>
            </a:pPr>
            <a:r>
              <a:rPr lang="en-GB" dirty="0"/>
              <a:t>Possibly, the trainer can preview the next day- but the trainees will be tired, so maybe just the highlights.</a:t>
            </a:r>
          </a:p>
        </p:txBody>
      </p:sp>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3935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an opportunity,</a:t>
            </a:r>
            <a:r>
              <a:rPr lang="en-GB" baseline="0" dirty="0" smtClean="0"/>
              <a:t> at the end of day one, for participants to think about why they are on the course and how will they use what they have learned (changing hats from trainee to future trainer). Energy is typically low at this stage of the course, and people want to get away, so the task should be active and </a:t>
            </a:r>
            <a:r>
              <a:rPr lang="en-GB" baseline="0" dirty="0" err="1" smtClean="0"/>
              <a:t>pacy</a:t>
            </a:r>
            <a:r>
              <a:rPr lang="en-GB" baseline="0" dirty="0" smtClean="0"/>
              <a:t>. </a:t>
            </a:r>
          </a:p>
          <a:p>
            <a:endParaRPr lang="en-GB" dirty="0" smtClean="0"/>
          </a:p>
          <a:p>
            <a:r>
              <a:rPr lang="en-GB" dirty="0" smtClean="0"/>
              <a:t>Suggestions include: </a:t>
            </a:r>
          </a:p>
          <a:p>
            <a:pPr marL="171450" indent="-171450">
              <a:buFont typeface="Arial" panose="020B0604020202020204" pitchFamily="34" charset="0"/>
              <a:buChar char="•"/>
            </a:pPr>
            <a:r>
              <a:rPr lang="en-GB" dirty="0" smtClean="0"/>
              <a:t>Flipchart carousel with “What did</a:t>
            </a:r>
            <a:r>
              <a:rPr lang="en-GB" baseline="0" dirty="0" smtClean="0"/>
              <a:t> we do</a:t>
            </a:r>
            <a:r>
              <a:rPr lang="en-GB" dirty="0" smtClean="0"/>
              <a:t> today” “How did it feel?” “What have I learned?” and “How</a:t>
            </a:r>
            <a:r>
              <a:rPr lang="en-GB" baseline="0" dirty="0" smtClean="0"/>
              <a:t> will I use it?”</a:t>
            </a:r>
          </a:p>
          <a:p>
            <a:pPr marL="171450" indent="-171450">
              <a:buFont typeface="Arial" panose="020B0604020202020204" pitchFamily="34" charset="0"/>
              <a:buChar char="•"/>
            </a:pPr>
            <a:r>
              <a:rPr lang="en-GB" baseline="0" dirty="0" smtClean="0"/>
              <a:t>Paired conversations, with each person feeding back one point to the group</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chemeClr val="dk1"/>
                </a:solidFill>
                <a:latin typeface="Calibri"/>
                <a:ea typeface="Calibri"/>
                <a:cs typeface="Calibri"/>
                <a:sym typeface="Calibri"/>
              </a:rPr>
              <a:t>28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1850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33" name="Shape 1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lgn="r">
              <a:buClr>
                <a:srgbClr val="000000"/>
              </a:buClr>
              <a:buSzPct val="25000"/>
              <a:buFont typeface="Calibri"/>
              <a:buNone/>
            </a:pPr>
            <a:fld id="{00000000-1234-1234-1234-123412341234}" type="slidenum">
              <a:rPr lang="en-GB" sz="1200">
                <a:latin typeface="Calibri"/>
                <a:ea typeface="Calibri"/>
                <a:cs typeface="Calibri"/>
                <a:sym typeface="Calibri"/>
              </a:rPr>
              <a:pPr algn="r">
                <a:buClr>
                  <a:srgbClr val="000000"/>
                </a:buClr>
                <a:buSzPct val="25000"/>
                <a:buFont typeface="Calibri"/>
                <a:buNone/>
              </a:pPr>
              <a:t>3</a:t>
            </a:fld>
            <a:endParaRPr lang="en-GB" sz="1200">
              <a:latin typeface="Calibri"/>
              <a:ea typeface="Calibri"/>
              <a:cs typeface="Calibri"/>
              <a:sym typeface="Calibri"/>
            </a:endParaRPr>
          </a:p>
        </p:txBody>
      </p:sp>
    </p:spTree>
    <p:extLst>
      <p:ext uri="{BB962C8B-B14F-4D97-AF65-F5344CB8AC3E}">
        <p14:creationId xmlns:p14="http://schemas.microsoft.com/office/powerpoint/2010/main" val="1902879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Clr>
                <a:schemeClr val="dk1"/>
              </a:buClr>
              <a:buSzPct val="25000"/>
              <a:buFont typeface="Calibri"/>
              <a:buNone/>
            </a:pPr>
            <a:r>
              <a:rPr lang="en-GB" dirty="0" smtClean="0">
                <a:latin typeface="Arial"/>
                <a:ea typeface="Arial"/>
                <a:cs typeface="Arial"/>
                <a:sym typeface="Arial"/>
              </a:rPr>
              <a:t>Trainer to choose suitable icebreaker for their groups.</a:t>
            </a:r>
          </a:p>
          <a:p>
            <a:pPr lvl="0" rtl="0">
              <a:spcBef>
                <a:spcPts val="0"/>
              </a:spcBef>
              <a:buClr>
                <a:schemeClr val="dk1"/>
              </a:buClr>
              <a:buSzPct val="25000"/>
              <a:buFont typeface="Calibri"/>
              <a:buNone/>
            </a:pPr>
            <a:r>
              <a:rPr lang="en-GB" dirty="0" smtClean="0">
                <a:latin typeface="Arial"/>
                <a:ea typeface="Arial"/>
                <a:cs typeface="Arial"/>
                <a:sym typeface="Arial"/>
              </a:rPr>
              <a:t>Recommended options are </a:t>
            </a:r>
            <a:r>
              <a:rPr lang="en-GB" i="1" dirty="0" smtClean="0">
                <a:latin typeface="Arial"/>
                <a:ea typeface="Arial"/>
                <a:cs typeface="Arial"/>
                <a:sym typeface="Arial"/>
              </a:rPr>
              <a:t>Bingo</a:t>
            </a:r>
            <a:r>
              <a:rPr lang="en-GB" dirty="0" smtClean="0">
                <a:latin typeface="Arial"/>
                <a:ea typeface="Arial"/>
                <a:cs typeface="Arial"/>
                <a:sym typeface="Arial"/>
              </a:rPr>
              <a:t> and </a:t>
            </a:r>
            <a:r>
              <a:rPr lang="en-GB" i="1" dirty="0" smtClean="0">
                <a:latin typeface="Arial"/>
                <a:ea typeface="Arial"/>
                <a:cs typeface="Arial"/>
                <a:sym typeface="Arial"/>
              </a:rPr>
              <a:t>Two truths and a lie</a:t>
            </a:r>
          </a:p>
          <a:p>
            <a:pPr lvl="0" rtl="0">
              <a:spcBef>
                <a:spcPts val="0"/>
              </a:spcBef>
              <a:buSzPct val="25000"/>
              <a:buNone/>
            </a:pPr>
            <a:endParaRPr lang="en-GB" b="1" dirty="0" smtClean="0">
              <a:latin typeface="Arial"/>
              <a:ea typeface="Arial"/>
              <a:cs typeface="Arial"/>
              <a:sym typeface="Arial"/>
            </a:endParaRPr>
          </a:p>
          <a:p>
            <a:pPr lvl="0" rtl="0">
              <a:spcBef>
                <a:spcPts val="0"/>
              </a:spcBef>
              <a:buClr>
                <a:schemeClr val="dk1"/>
              </a:buClr>
              <a:buSzPct val="25000"/>
              <a:buFont typeface="Calibri"/>
              <a:buNone/>
            </a:pPr>
            <a:r>
              <a:rPr lang="en-GB" b="1" dirty="0" smtClean="0">
                <a:latin typeface="Arial"/>
                <a:ea typeface="Arial"/>
                <a:cs typeface="Arial"/>
                <a:sym typeface="Arial"/>
              </a:rPr>
              <a:t>Bingo icebreaker directions</a:t>
            </a:r>
          </a:p>
          <a:p>
            <a:pPr lvl="0" rtl="0">
              <a:spcBef>
                <a:spcPts val="0"/>
              </a:spcBef>
              <a:buClr>
                <a:schemeClr val="dk1"/>
              </a:buClr>
              <a:buSzPct val="25000"/>
              <a:buFont typeface="Calibri"/>
              <a:buNone/>
            </a:pPr>
            <a:r>
              <a:rPr lang="en-GB" dirty="0" smtClean="0">
                <a:latin typeface="Arial"/>
                <a:ea typeface="Arial"/>
                <a:cs typeface="Arial"/>
                <a:sym typeface="Arial"/>
              </a:rPr>
              <a:t>Make some space in the training room. Ask the participants to gather in the space – they each need a pen and the task sheet. Then, depending on the number of people taking part, they have to find one person for each picture, including you,  – writing the participants’ names next to relevant picture as they go. The number of pictures can be adjusted if are their more or less participants. First to get names for all pictures calls bingo and stops the game. They can then stand in a ring and quickly introduce one person on their sheet.</a:t>
            </a:r>
          </a:p>
          <a:p>
            <a:pPr lvl="0" rtl="0">
              <a:spcBef>
                <a:spcPts val="0"/>
              </a:spcBef>
              <a:buClr>
                <a:schemeClr val="dk1"/>
              </a:buClr>
              <a:buSzPct val="25000"/>
              <a:buFont typeface="Calibri"/>
              <a:buNone/>
            </a:pPr>
            <a:endParaRPr lang="en-GB" dirty="0" smtClean="0"/>
          </a:p>
          <a:p>
            <a:pPr lvl="0" rtl="0">
              <a:spcBef>
                <a:spcPts val="0"/>
              </a:spcBef>
              <a:buClr>
                <a:schemeClr val="dk1"/>
              </a:buClr>
              <a:buSzPct val="25000"/>
              <a:buFont typeface="Calibri"/>
              <a:buNone/>
            </a:pPr>
            <a:r>
              <a:rPr lang="en-GB" b="1" dirty="0" smtClean="0">
                <a:latin typeface="Arial"/>
                <a:ea typeface="Arial"/>
                <a:cs typeface="Arial"/>
                <a:sym typeface="Arial"/>
              </a:rPr>
              <a:t>Two truths and a lie directions</a:t>
            </a:r>
          </a:p>
          <a:p>
            <a:pPr lvl="0" rtl="0">
              <a:spcBef>
                <a:spcPts val="0"/>
              </a:spcBef>
              <a:buClr>
                <a:schemeClr val="dk1"/>
              </a:buClr>
              <a:buSzPct val="25000"/>
              <a:buFont typeface="Calibri"/>
              <a:buNone/>
            </a:pPr>
            <a:r>
              <a:rPr lang="en-GB" dirty="0" smtClean="0">
                <a:latin typeface="Arial"/>
                <a:ea typeface="Arial"/>
                <a:cs typeface="Arial"/>
                <a:sym typeface="Arial"/>
              </a:rPr>
              <a:t>Each participant writes down three notable things about themselves- two are true and one is a lie. In turns, each participant tells the others their three things and the others have to guess which is the lie.</a:t>
            </a:r>
          </a:p>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chemeClr val="dk1"/>
                </a:solidFill>
                <a:latin typeface="Calibri"/>
                <a:ea typeface="Calibri"/>
                <a:cs typeface="Calibri"/>
                <a:sym typeface="Calibri"/>
              </a:rPr>
              <a:t>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1729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GB" sz="1600" b="0" i="0" u="none" strike="noStrike" cap="none" dirty="0">
                <a:solidFill>
                  <a:schemeClr val="dk1"/>
                </a:solidFill>
                <a:latin typeface="+mj-lt"/>
                <a:ea typeface="Calibri"/>
                <a:cs typeface="Calibri"/>
                <a:sym typeface="Calibri"/>
              </a:rPr>
              <a:t>Trainer to choose suitable icebreaker for their groups.</a:t>
            </a:r>
          </a:p>
          <a:p>
            <a:pPr marL="0" marR="0" lvl="0" indent="0" algn="l" rtl="0">
              <a:spcBef>
                <a:spcPts val="0"/>
              </a:spcBef>
              <a:spcAft>
                <a:spcPts val="0"/>
              </a:spcAft>
              <a:buClr>
                <a:schemeClr val="dk1"/>
              </a:buClr>
              <a:buSzPct val="25000"/>
              <a:buFont typeface="Calibri"/>
              <a:buNone/>
            </a:pPr>
            <a:endParaRPr sz="1600" b="0" i="0" u="none" strike="noStrike" cap="none" dirty="0">
              <a:solidFill>
                <a:schemeClr val="dk1"/>
              </a:solidFill>
              <a:latin typeface="+mj-lt"/>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GB" sz="1600" b="0" i="0" u="none" strike="noStrike" cap="none" dirty="0">
                <a:solidFill>
                  <a:schemeClr val="dk1"/>
                </a:solidFill>
                <a:latin typeface="+mj-lt"/>
                <a:ea typeface="Calibri"/>
                <a:cs typeface="Calibri"/>
                <a:sym typeface="Calibri"/>
              </a:rPr>
              <a:t>Recommended options are </a:t>
            </a:r>
            <a:r>
              <a:rPr lang="en-GB" sz="1600" b="0" i="1" u="none" strike="noStrike" cap="none" dirty="0">
                <a:solidFill>
                  <a:schemeClr val="dk1"/>
                </a:solidFill>
                <a:latin typeface="+mj-lt"/>
                <a:ea typeface="Calibri"/>
                <a:cs typeface="Calibri"/>
                <a:sym typeface="Calibri"/>
              </a:rPr>
              <a:t>Bingo</a:t>
            </a:r>
            <a:r>
              <a:rPr lang="en-GB" sz="1600" b="0" i="0" u="none" strike="noStrike" cap="none" dirty="0">
                <a:solidFill>
                  <a:schemeClr val="dk1"/>
                </a:solidFill>
                <a:latin typeface="+mj-lt"/>
                <a:ea typeface="Calibri"/>
                <a:cs typeface="Calibri"/>
                <a:sym typeface="Calibri"/>
              </a:rPr>
              <a:t> and </a:t>
            </a:r>
            <a:r>
              <a:rPr lang="en-GB" sz="1600" b="0" i="1" u="none" strike="noStrike" cap="none" dirty="0">
                <a:solidFill>
                  <a:schemeClr val="dk1"/>
                </a:solidFill>
                <a:latin typeface="+mj-lt"/>
                <a:ea typeface="Calibri"/>
                <a:cs typeface="Calibri"/>
                <a:sym typeface="Calibri"/>
              </a:rPr>
              <a:t>Two truths and a lie</a:t>
            </a:r>
          </a:p>
          <a:p>
            <a:pPr marL="0" marR="0" lvl="0" indent="0" algn="l" rtl="0">
              <a:spcBef>
                <a:spcPts val="0"/>
              </a:spcBef>
              <a:spcAft>
                <a:spcPts val="0"/>
              </a:spcAft>
              <a:buClr>
                <a:schemeClr val="dk1"/>
              </a:buClr>
              <a:buSzPct val="25000"/>
              <a:buFont typeface="Calibri"/>
              <a:buNone/>
            </a:pPr>
            <a:endParaRPr lang="en-GB" sz="1600" b="0" i="0" u="none" strike="noStrike" cap="none" dirty="0" smtClean="0">
              <a:solidFill>
                <a:schemeClr val="dk1"/>
              </a:solidFill>
              <a:latin typeface="+mj-lt"/>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GB" sz="1200" b="1" i="0" u="none" strike="noStrike" cap="none" dirty="0" smtClean="0">
                <a:solidFill>
                  <a:schemeClr val="dk1"/>
                </a:solidFill>
                <a:latin typeface="+mj-lt"/>
                <a:ea typeface="Calibri"/>
                <a:cs typeface="Calibri"/>
                <a:sym typeface="Calibri"/>
              </a:rPr>
              <a:t>Bingo icebreaker</a:t>
            </a:r>
            <a:r>
              <a:rPr lang="en-GB" sz="1200" b="1" i="0" u="none" strike="noStrike" cap="none" baseline="0" dirty="0" smtClean="0">
                <a:solidFill>
                  <a:schemeClr val="dk1"/>
                </a:solidFill>
                <a:latin typeface="+mj-lt"/>
                <a:ea typeface="Calibri"/>
                <a:cs typeface="Calibri"/>
                <a:sym typeface="Calibri"/>
              </a:rPr>
              <a:t> </a:t>
            </a:r>
            <a:r>
              <a:rPr lang="en-GB" sz="1200" b="1" i="0" u="none" strike="noStrike" cap="none" dirty="0" smtClean="0">
                <a:solidFill>
                  <a:schemeClr val="dk1"/>
                </a:solidFill>
                <a:latin typeface="+mj-lt"/>
                <a:ea typeface="Calibri"/>
                <a:cs typeface="Calibri"/>
                <a:sym typeface="Calibri"/>
              </a:rPr>
              <a:t>directions</a:t>
            </a:r>
          </a:p>
          <a:p>
            <a:pPr marL="0" marR="0" lvl="0" indent="0" algn="l" rtl="0">
              <a:spcBef>
                <a:spcPts val="0"/>
              </a:spcBef>
              <a:spcAft>
                <a:spcPts val="0"/>
              </a:spcAft>
              <a:buClr>
                <a:schemeClr val="dk1"/>
              </a:buClr>
              <a:buSzPct val="25000"/>
              <a:buFont typeface="Calibri"/>
              <a:buNone/>
            </a:pPr>
            <a:r>
              <a:rPr lang="en-GB" sz="1200" b="0" i="0" u="none" strike="noStrike" cap="none" dirty="0" smtClean="0">
                <a:solidFill>
                  <a:schemeClr val="dk1"/>
                </a:solidFill>
                <a:latin typeface="Calibri"/>
                <a:ea typeface="Calibri"/>
                <a:cs typeface="Calibri"/>
                <a:sym typeface="Calibri"/>
              </a:rPr>
              <a:t>Make some space in the training room. Ask the</a:t>
            </a:r>
            <a:r>
              <a:rPr lang="en-GB" sz="1200" b="0" i="0" u="none" strike="noStrike" cap="none" baseline="0" dirty="0" smtClean="0">
                <a:solidFill>
                  <a:schemeClr val="dk1"/>
                </a:solidFill>
                <a:latin typeface="Calibri"/>
                <a:ea typeface="Calibri"/>
                <a:cs typeface="Calibri"/>
                <a:sym typeface="Calibri"/>
              </a:rPr>
              <a:t> participants </a:t>
            </a:r>
            <a:r>
              <a:rPr lang="en-GB" sz="1200" b="0" i="0" u="none" strike="noStrike" cap="none" dirty="0" smtClean="0">
                <a:solidFill>
                  <a:schemeClr val="dk1"/>
                </a:solidFill>
                <a:latin typeface="Calibri"/>
                <a:ea typeface="Calibri"/>
                <a:cs typeface="Calibri"/>
                <a:sym typeface="Calibri"/>
              </a:rPr>
              <a:t>to gather in the space – they each need a pen and the task sheet. Then, depending on the number of people taking part, they have to find one person for each picture, including you,  – writing the participants’ names next to relevant</a:t>
            </a:r>
            <a:r>
              <a:rPr lang="en-GB" sz="1200" b="0" i="0" u="none" strike="noStrike" cap="none" baseline="0" dirty="0" smtClean="0">
                <a:solidFill>
                  <a:schemeClr val="dk1"/>
                </a:solidFill>
                <a:latin typeface="Calibri"/>
                <a:ea typeface="Calibri"/>
                <a:cs typeface="Calibri"/>
                <a:sym typeface="Calibri"/>
              </a:rPr>
              <a:t> picture</a:t>
            </a:r>
            <a:r>
              <a:rPr lang="en-GB" sz="1200" b="0" i="0" u="none" strike="noStrike" cap="none" dirty="0" smtClean="0">
                <a:solidFill>
                  <a:schemeClr val="dk1"/>
                </a:solidFill>
                <a:latin typeface="Calibri"/>
                <a:ea typeface="Calibri"/>
                <a:cs typeface="Calibri"/>
                <a:sym typeface="Calibri"/>
              </a:rPr>
              <a:t> as they go. The number of</a:t>
            </a:r>
            <a:r>
              <a:rPr lang="en-GB" sz="1200" b="0" i="0" u="none" strike="noStrike" cap="none" baseline="0" dirty="0" smtClean="0">
                <a:solidFill>
                  <a:schemeClr val="dk1"/>
                </a:solidFill>
                <a:latin typeface="Calibri"/>
                <a:ea typeface="Calibri"/>
                <a:cs typeface="Calibri"/>
                <a:sym typeface="Calibri"/>
              </a:rPr>
              <a:t> pictures can be adjusted </a:t>
            </a:r>
            <a:r>
              <a:rPr lang="en-GB" sz="1200" b="0" i="0" u="none" strike="noStrike" cap="none" dirty="0" smtClean="0">
                <a:solidFill>
                  <a:schemeClr val="dk1"/>
                </a:solidFill>
                <a:latin typeface="Calibri"/>
                <a:ea typeface="Calibri"/>
                <a:cs typeface="Calibri"/>
                <a:sym typeface="Calibri"/>
              </a:rPr>
              <a:t>if are their more or less participants. First to get</a:t>
            </a:r>
            <a:r>
              <a:rPr lang="en-GB" sz="1200" b="0" i="0" u="none" strike="noStrike" cap="none" baseline="0" dirty="0" smtClean="0">
                <a:solidFill>
                  <a:schemeClr val="dk1"/>
                </a:solidFill>
                <a:latin typeface="Calibri"/>
                <a:ea typeface="Calibri"/>
                <a:cs typeface="Calibri"/>
                <a:sym typeface="Calibri"/>
              </a:rPr>
              <a:t> names for all pictures</a:t>
            </a:r>
            <a:r>
              <a:rPr lang="en-GB" sz="1200" b="0" i="0" u="none" strike="noStrike" cap="none" dirty="0" smtClean="0">
                <a:solidFill>
                  <a:schemeClr val="dk1"/>
                </a:solidFill>
                <a:latin typeface="Calibri"/>
                <a:ea typeface="Calibri"/>
                <a:cs typeface="Calibri"/>
                <a:sym typeface="Calibri"/>
              </a:rPr>
              <a:t> calls bingo and stops the game. They can then stand in a ring and quickly introduce one person on their sheet.</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lang="en-GB" sz="1200" b="0" i="0" u="none" strike="noStrike" cap="none"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GB" sz="1200" b="1" i="0" u="none" strike="noStrike" cap="none" dirty="0" smtClean="0">
                <a:solidFill>
                  <a:schemeClr val="dk1"/>
                </a:solidFill>
                <a:latin typeface="Calibri"/>
                <a:ea typeface="Calibri"/>
                <a:cs typeface="Calibri"/>
                <a:sym typeface="Calibri"/>
              </a:rPr>
              <a:t>Two truths and a lie directions</a:t>
            </a:r>
            <a:endParaRPr lang="en-GB" sz="1200" b="0" i="0" u="none" strike="noStrike" cap="none"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GB" sz="1200" b="0" i="0" u="none" strike="noStrike" cap="none" dirty="0" smtClean="0">
                <a:solidFill>
                  <a:schemeClr val="dk1"/>
                </a:solidFill>
                <a:latin typeface="Calibri"/>
                <a:ea typeface="Calibri"/>
                <a:cs typeface="Calibri"/>
                <a:sym typeface="Calibri"/>
              </a:rPr>
              <a:t>Each participant</a:t>
            </a:r>
            <a:r>
              <a:rPr lang="en-GB" sz="1200" b="0" i="0" u="none" strike="noStrike" cap="none" baseline="0" dirty="0" smtClean="0">
                <a:solidFill>
                  <a:schemeClr val="dk1"/>
                </a:solidFill>
                <a:latin typeface="Calibri"/>
                <a:ea typeface="Calibri"/>
                <a:cs typeface="Calibri"/>
                <a:sym typeface="Calibri"/>
              </a:rPr>
              <a:t> writes down three notable things about themselves- two are true and one is a lie. In turns, each participant tells the others their three things and the others have to guess which is the lie.</a:t>
            </a:r>
            <a:endParaRPr sz="1200" b="1" i="0" u="none" strike="noStrike" cap="none" dirty="0">
              <a:solidFill>
                <a:schemeClr val="dk1"/>
              </a:solidFill>
              <a:latin typeface="Calibri"/>
              <a:ea typeface="Calibri"/>
              <a:cs typeface="Calibri"/>
              <a:sym typeface="Calibri"/>
            </a:endParaRPr>
          </a:p>
        </p:txBody>
      </p:sp>
      <p:sp>
        <p:nvSpPr>
          <p:cNvPr id="110" name="Shape 1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22196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GB" sz="1200" b="0" i="0" u="none" strike="noStrike" cap="none" dirty="0">
                <a:solidFill>
                  <a:schemeClr val="dk1"/>
                </a:solidFill>
                <a:latin typeface="Calibri"/>
                <a:ea typeface="Calibri"/>
                <a:cs typeface="Calibri"/>
                <a:sym typeface="Calibri"/>
              </a:rPr>
              <a:t>NB: Here, there is a deliberate attempt to work out what the group knows, has experienced and think about SE - prior to any formal definition. It can help the trainer respond to the needs of the group and engage them actively early on. The trainer is trying to stimulate the energy and ideas of the group. The trainer is trying to avoid a passive learning experience, but does give a formal or best possible definition after the trainees have formulated their initial ideas.</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GB" sz="1200" b="0" i="0" u="none" strike="noStrike" cap="none" dirty="0" smtClean="0">
                <a:solidFill>
                  <a:schemeClr val="dk1"/>
                </a:solidFill>
                <a:latin typeface="Calibri"/>
                <a:ea typeface="Calibri"/>
                <a:cs typeface="Calibri"/>
                <a:sym typeface="Calibri"/>
              </a:rPr>
              <a:t>Additional</a:t>
            </a:r>
            <a:r>
              <a:rPr lang="en-GB" sz="1200" b="0" i="0" u="none" strike="noStrike" cap="none" baseline="0" dirty="0" smtClean="0">
                <a:solidFill>
                  <a:schemeClr val="dk1"/>
                </a:solidFill>
                <a:latin typeface="Calibri"/>
                <a:ea typeface="Calibri"/>
                <a:cs typeface="Calibri"/>
                <a:sym typeface="Calibri"/>
              </a:rPr>
              <a:t> questions for discussion include: What are the values underpinning SE? What motivates people to become social entrepreneurs?</a:t>
            </a:r>
            <a:endParaRPr lang="en-GB" sz="1200" b="0" i="0" u="none" strike="noStrike" cap="none" dirty="0">
              <a:solidFill>
                <a:schemeClr val="dk1"/>
              </a:solidFill>
              <a:latin typeface="Calibri"/>
              <a:ea typeface="Calibri"/>
              <a:cs typeface="Calibri"/>
              <a:sym typeface="Calibri"/>
            </a:endParaRPr>
          </a:p>
        </p:txBody>
      </p:sp>
      <p:sp>
        <p:nvSpPr>
          <p:cNvPr id="123" name="Shape 1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7</a:t>
            </a:fld>
            <a:endParaRPr lang="en-GB" sz="1200" b="0" i="0" u="none" strike="noStrike" cap="none">
              <a:solidFill>
                <a:schemeClr val="dk1"/>
              </a:solidFill>
              <a:latin typeface="Calibri"/>
              <a:ea typeface="Calibri"/>
              <a:cs typeface="Calibri"/>
              <a:sym typeface="Calibri"/>
            </a:endParaRPr>
          </a:p>
        </p:txBody>
      </p:sp>
      <p:pic>
        <p:nvPicPr>
          <p:cNvPr id="124" name="Shape 124"/>
          <p:cNvPicPr preferRelativeResize="0"/>
          <p:nvPr/>
        </p:nvPicPr>
        <p:blipFill rotWithShape="1">
          <a:blip r:embed="rId3">
            <a:alphaModFix/>
          </a:blip>
          <a:srcRect/>
          <a:stretch/>
        </p:blipFill>
        <p:spPr>
          <a:xfrm>
            <a:off x="620687" y="4355976"/>
            <a:ext cx="4539198" cy="3573413"/>
          </a:xfrm>
          <a:prstGeom prst="rect">
            <a:avLst/>
          </a:prstGeom>
          <a:noFill/>
          <a:ln>
            <a:noFill/>
          </a:ln>
        </p:spPr>
      </p:pic>
    </p:spTree>
    <p:extLst>
      <p:ext uri="{BB962C8B-B14F-4D97-AF65-F5344CB8AC3E}">
        <p14:creationId xmlns:p14="http://schemas.microsoft.com/office/powerpoint/2010/main" val="2758373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buClr>
                <a:schemeClr val="hlink"/>
              </a:buClr>
              <a:buSzPct val="91666"/>
              <a:buFont typeface="Arial"/>
              <a:buNone/>
            </a:pPr>
            <a:r>
              <a:rPr lang="en-GB" dirty="0" smtClean="0">
                <a:solidFill>
                  <a:srgbClr val="000000"/>
                </a:solidFill>
                <a:latin typeface="Arial"/>
                <a:ea typeface="Arial"/>
                <a:cs typeface="Arial"/>
                <a:sym typeface="Arial"/>
              </a:rPr>
              <a:t>This slide can be replaced with a local definition</a:t>
            </a:r>
          </a:p>
          <a:p>
            <a:pPr lvl="0">
              <a:spcBef>
                <a:spcPts val="0"/>
              </a:spcBef>
              <a:buClr>
                <a:schemeClr val="hlink"/>
              </a:buClr>
              <a:buSzPct val="91666"/>
              <a:buFont typeface="Arial"/>
              <a:buNone/>
            </a:pPr>
            <a:endParaRPr lang="en-GB" dirty="0" smtClean="0">
              <a:solidFill>
                <a:srgbClr val="000000"/>
              </a:solidFill>
              <a:latin typeface="Arial"/>
              <a:ea typeface="Arial"/>
              <a:cs typeface="Arial"/>
              <a:sym typeface="Arial"/>
            </a:endParaRPr>
          </a:p>
          <a:p>
            <a:pPr lvl="0">
              <a:spcBef>
                <a:spcPts val="0"/>
              </a:spcBef>
              <a:buClr>
                <a:schemeClr val="hlink"/>
              </a:buClr>
              <a:buSzPct val="91666"/>
              <a:buFont typeface="Arial"/>
              <a:buNone/>
            </a:pPr>
            <a:r>
              <a:rPr lang="en-GB" dirty="0" smtClean="0">
                <a:solidFill>
                  <a:srgbClr val="000000"/>
                </a:solidFill>
                <a:latin typeface="Arial"/>
                <a:ea typeface="Arial"/>
                <a:cs typeface="Arial"/>
                <a:sym typeface="Arial"/>
              </a:rPr>
              <a:t>In the UK, Social Enterprises are businesses trading for social and environmental purposes. There are a several definitions in operation,</a:t>
            </a:r>
            <a:r>
              <a:rPr lang="en-GB" baseline="0" dirty="0" smtClean="0">
                <a:solidFill>
                  <a:srgbClr val="000000"/>
                </a:solidFill>
                <a:latin typeface="Arial"/>
                <a:ea typeface="Arial"/>
                <a:cs typeface="Arial"/>
                <a:sym typeface="Arial"/>
              </a:rPr>
              <a:t> but they are all broadly similar. </a:t>
            </a:r>
            <a:endParaRPr lang="en-GB" dirty="0" smtClean="0">
              <a:solidFill>
                <a:srgbClr val="000000"/>
              </a:solidFill>
              <a:latin typeface="Arial"/>
              <a:ea typeface="Arial"/>
              <a:cs typeface="Arial"/>
              <a:sym typeface="Arial"/>
            </a:endParaRPr>
          </a:p>
          <a:p>
            <a:pPr lvl="0">
              <a:spcBef>
                <a:spcPts val="0"/>
              </a:spcBef>
              <a:buClr>
                <a:schemeClr val="hlink"/>
              </a:buClr>
              <a:buSzPct val="91666"/>
              <a:buFont typeface="Arial"/>
              <a:buNone/>
            </a:pPr>
            <a:endParaRPr lang="en-GB" dirty="0" smtClean="0">
              <a:solidFill>
                <a:srgbClr val="000000"/>
              </a:solidFill>
              <a:latin typeface="Arial"/>
              <a:ea typeface="Arial"/>
              <a:cs typeface="Arial"/>
              <a:sym typeface="Arial"/>
            </a:endParaRPr>
          </a:p>
          <a:p>
            <a:pPr lvl="0">
              <a:spcBef>
                <a:spcPts val="0"/>
              </a:spcBef>
              <a:buClr>
                <a:schemeClr val="hlink"/>
              </a:buClr>
              <a:buSzPct val="91666"/>
              <a:buFont typeface="Arial"/>
              <a:buNone/>
            </a:pPr>
            <a:r>
              <a:rPr lang="en-GB" dirty="0" smtClean="0">
                <a:solidFill>
                  <a:srgbClr val="000000"/>
                </a:solidFill>
                <a:latin typeface="Arial"/>
                <a:ea typeface="Arial"/>
                <a:cs typeface="Arial"/>
                <a:sym typeface="Arial"/>
              </a:rPr>
              <a:t>Social</a:t>
            </a:r>
            <a:r>
              <a:rPr lang="en-GB" baseline="0" dirty="0" smtClean="0">
                <a:solidFill>
                  <a:srgbClr val="000000"/>
                </a:solidFill>
                <a:latin typeface="Arial"/>
                <a:ea typeface="Arial"/>
                <a:cs typeface="Arial"/>
                <a:sym typeface="Arial"/>
              </a:rPr>
              <a:t> enterprises are </a:t>
            </a:r>
            <a:r>
              <a:rPr lang="en-GB" dirty="0" smtClean="0">
                <a:solidFill>
                  <a:srgbClr val="000000"/>
                </a:solidFill>
                <a:latin typeface="Arial"/>
                <a:ea typeface="Arial"/>
                <a:cs typeface="Arial"/>
                <a:sym typeface="Arial"/>
              </a:rPr>
              <a:t>businesses: they compete to deliver goods and services. The difference is that social purpose is at the very heart of what they do, and the profits they make are reinvested towards achieving that purpose.</a:t>
            </a:r>
          </a:p>
          <a:p>
            <a:pPr lvl="0">
              <a:spcBef>
                <a:spcPts val="0"/>
              </a:spcBef>
              <a:buClr>
                <a:schemeClr val="hlink"/>
              </a:buClr>
              <a:buSzPct val="91666"/>
              <a:buFont typeface="Arial"/>
              <a:buNone/>
            </a:pPr>
            <a:endParaRPr lang="en-GB" dirty="0" smtClean="0">
              <a:solidFill>
                <a:srgbClr val="000000"/>
              </a:solidFill>
              <a:latin typeface="Arial"/>
              <a:ea typeface="Arial"/>
              <a:cs typeface="Arial"/>
              <a:sym typeface="Arial"/>
            </a:endParaRPr>
          </a:p>
          <a:p>
            <a:pPr lvl="0">
              <a:spcBef>
                <a:spcPts val="0"/>
              </a:spcBef>
              <a:buClr>
                <a:schemeClr val="hlink"/>
              </a:buClr>
              <a:buSzPct val="91666"/>
              <a:buFont typeface="Arial"/>
              <a:buNone/>
            </a:pPr>
            <a:r>
              <a:rPr lang="en-GB" dirty="0" smtClean="0">
                <a:solidFill>
                  <a:srgbClr val="000000"/>
                </a:solidFill>
                <a:latin typeface="Arial"/>
                <a:ea typeface="Arial"/>
                <a:cs typeface="Arial"/>
                <a:sym typeface="Arial"/>
              </a:rPr>
              <a:t>The UK government defines social enterprises as “businesses with primarily social objectives whose surpluses are principally reinvested for that purpose in the business or in the community, rather than being driven by the need to maximise profit for shareholders and owners.”</a:t>
            </a:r>
          </a:p>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chemeClr val="dk1"/>
                </a:solidFill>
                <a:latin typeface="Calibri"/>
                <a:ea typeface="Calibri"/>
                <a:cs typeface="Calibri"/>
                <a:sym typeface="Calibri"/>
              </a:rPr>
              <a:t>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544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5000"/>
              </a:lnSpc>
              <a:spcBef>
                <a:spcPts val="0"/>
              </a:spcBef>
              <a:buClr>
                <a:schemeClr val="hlink"/>
              </a:buClr>
              <a:buSzPct val="91666"/>
              <a:buFont typeface="Arial"/>
              <a:buNone/>
            </a:pPr>
            <a:r>
              <a:rPr lang="en-GB" b="1" dirty="0" smtClean="0">
                <a:solidFill>
                  <a:srgbClr val="000000"/>
                </a:solidFill>
                <a:latin typeface="Arial"/>
                <a:ea typeface="Arial"/>
                <a:cs typeface="Arial"/>
                <a:sym typeface="Arial"/>
              </a:rPr>
              <a:t>The following core criteria for SEs were established by the EU (2014):</a:t>
            </a:r>
          </a:p>
          <a:p>
            <a:pPr lvl="0">
              <a:spcBef>
                <a:spcPts val="0"/>
              </a:spcBef>
              <a:buClr>
                <a:schemeClr val="hlink"/>
              </a:buClr>
              <a:buSzPct val="91666"/>
              <a:buFont typeface="Arial"/>
              <a:buNone/>
            </a:pPr>
            <a:endParaRPr lang="en-GB" dirty="0" smtClean="0">
              <a:solidFill>
                <a:srgbClr val="000000"/>
              </a:solidFill>
              <a:latin typeface="Arial"/>
              <a:ea typeface="Arial"/>
              <a:cs typeface="Arial"/>
              <a:sym typeface="Arial"/>
            </a:endParaRPr>
          </a:p>
          <a:p>
            <a:pPr marL="457200" lvl="0" indent="-304800">
              <a:spcBef>
                <a:spcPts val="0"/>
              </a:spcBef>
              <a:buClr>
                <a:srgbClr val="000000"/>
              </a:buClr>
              <a:buSzPct val="100000"/>
              <a:buChar char="●"/>
            </a:pPr>
            <a:r>
              <a:rPr lang="en-GB" dirty="0" smtClean="0">
                <a:solidFill>
                  <a:srgbClr val="000000"/>
                </a:solidFill>
                <a:latin typeface="Arial"/>
                <a:ea typeface="Arial"/>
                <a:cs typeface="Arial"/>
                <a:sym typeface="Arial"/>
              </a:rPr>
              <a:t>The organisation must engage in economic activity: this means that it must engage in a continuous activity of production and/or exchange of goods and/or services;</a:t>
            </a:r>
          </a:p>
          <a:p>
            <a:pPr lvl="0">
              <a:spcBef>
                <a:spcPts val="0"/>
              </a:spcBef>
              <a:buClr>
                <a:schemeClr val="hlink"/>
              </a:buClr>
              <a:buSzPct val="91666"/>
              <a:buFont typeface="Arial"/>
              <a:buNone/>
            </a:pPr>
            <a:endParaRPr lang="en-GB" dirty="0" smtClean="0">
              <a:solidFill>
                <a:srgbClr val="000000"/>
              </a:solidFill>
              <a:latin typeface="Arial"/>
              <a:ea typeface="Arial"/>
              <a:cs typeface="Arial"/>
              <a:sym typeface="Arial"/>
            </a:endParaRPr>
          </a:p>
          <a:p>
            <a:pPr marL="457200" lvl="0" indent="-304800">
              <a:spcBef>
                <a:spcPts val="0"/>
              </a:spcBef>
              <a:buClr>
                <a:srgbClr val="000000"/>
              </a:buClr>
              <a:buSzPct val="100000"/>
              <a:buChar char="●"/>
            </a:pPr>
            <a:r>
              <a:rPr lang="en-GB" dirty="0" smtClean="0">
                <a:solidFill>
                  <a:srgbClr val="000000"/>
                </a:solidFill>
                <a:latin typeface="Arial"/>
                <a:ea typeface="Arial"/>
                <a:cs typeface="Arial"/>
                <a:sym typeface="Arial"/>
              </a:rPr>
              <a:t>It must pursue an explicit and primary social aim: a social aim is one that benefits society;</a:t>
            </a:r>
          </a:p>
          <a:p>
            <a:pPr lvl="0">
              <a:spcBef>
                <a:spcPts val="0"/>
              </a:spcBef>
              <a:buClr>
                <a:schemeClr val="hlink"/>
              </a:buClr>
              <a:buSzPct val="91666"/>
              <a:buFont typeface="Arial"/>
              <a:buNone/>
            </a:pPr>
            <a:endParaRPr lang="en-GB" dirty="0" smtClean="0">
              <a:solidFill>
                <a:srgbClr val="000000"/>
              </a:solidFill>
              <a:latin typeface="Arial"/>
              <a:ea typeface="Arial"/>
              <a:cs typeface="Arial"/>
              <a:sym typeface="Arial"/>
            </a:endParaRPr>
          </a:p>
          <a:p>
            <a:pPr marL="457200" lvl="0" indent="-304800">
              <a:spcBef>
                <a:spcPts val="0"/>
              </a:spcBef>
              <a:buClr>
                <a:srgbClr val="000000"/>
              </a:buClr>
              <a:buSzPct val="100000"/>
              <a:buChar char="●"/>
            </a:pPr>
            <a:r>
              <a:rPr lang="en-GB" dirty="0" smtClean="0">
                <a:solidFill>
                  <a:srgbClr val="000000"/>
                </a:solidFill>
                <a:latin typeface="Arial"/>
                <a:ea typeface="Arial"/>
                <a:cs typeface="Arial"/>
                <a:sym typeface="Arial"/>
              </a:rPr>
              <a:t>It must have limits on distribution of profits and/or assets: the purpose of such limits is to prioritise the social aim over profit making;</a:t>
            </a:r>
          </a:p>
          <a:p>
            <a:pPr lvl="0">
              <a:spcBef>
                <a:spcPts val="0"/>
              </a:spcBef>
              <a:buClr>
                <a:schemeClr val="hlink"/>
              </a:buClr>
              <a:buSzPct val="91666"/>
              <a:buFont typeface="Arial"/>
              <a:buNone/>
            </a:pPr>
            <a:endParaRPr lang="en-GB" dirty="0" smtClean="0">
              <a:solidFill>
                <a:srgbClr val="000000"/>
              </a:solidFill>
              <a:latin typeface="Arial"/>
              <a:ea typeface="Arial"/>
              <a:cs typeface="Arial"/>
              <a:sym typeface="Arial"/>
            </a:endParaRPr>
          </a:p>
          <a:p>
            <a:pPr marL="457200" lvl="0" indent="-304800">
              <a:spcBef>
                <a:spcPts val="0"/>
              </a:spcBef>
              <a:buClr>
                <a:srgbClr val="000000"/>
              </a:buClr>
              <a:buSzPct val="100000"/>
              <a:buChar char="●"/>
            </a:pPr>
            <a:r>
              <a:rPr lang="en-GB" dirty="0" smtClean="0">
                <a:solidFill>
                  <a:srgbClr val="000000"/>
                </a:solidFill>
                <a:latin typeface="Arial"/>
                <a:ea typeface="Arial"/>
                <a:cs typeface="Arial"/>
                <a:sym typeface="Arial"/>
              </a:rPr>
              <a:t>It must be independent i.e. organisational autonomy from the State and other traditional for profit organisations; </a:t>
            </a:r>
          </a:p>
          <a:p>
            <a:pPr lvl="0">
              <a:spcBef>
                <a:spcPts val="0"/>
              </a:spcBef>
              <a:buClr>
                <a:schemeClr val="hlink"/>
              </a:buClr>
              <a:buSzPct val="91666"/>
              <a:buFont typeface="Arial"/>
              <a:buNone/>
            </a:pPr>
            <a:endParaRPr lang="en-GB" dirty="0" smtClean="0">
              <a:solidFill>
                <a:srgbClr val="000000"/>
              </a:solidFill>
              <a:latin typeface="Arial"/>
              <a:ea typeface="Arial"/>
              <a:cs typeface="Arial"/>
              <a:sym typeface="Arial"/>
            </a:endParaRPr>
          </a:p>
          <a:p>
            <a:pPr marL="457200" lvl="0" indent="-304800">
              <a:spcBef>
                <a:spcPts val="0"/>
              </a:spcBef>
              <a:buClr>
                <a:srgbClr val="000000"/>
              </a:buClr>
              <a:buSzPct val="100000"/>
              <a:buChar char="●"/>
            </a:pPr>
            <a:r>
              <a:rPr lang="en-GB" dirty="0" smtClean="0">
                <a:solidFill>
                  <a:srgbClr val="000000"/>
                </a:solidFill>
                <a:latin typeface="Arial"/>
                <a:ea typeface="Arial"/>
                <a:cs typeface="Arial"/>
                <a:sym typeface="Arial"/>
              </a:rPr>
              <a:t>It must have inclusive governance i.e. characterised by participatory and/ or democratic decision-making processes.</a:t>
            </a:r>
          </a:p>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chemeClr val="dk1"/>
                </a:solidFill>
                <a:latin typeface="Calibri"/>
                <a:ea typeface="Calibri"/>
                <a:cs typeface="Calibri"/>
                <a:sym typeface="Calibri"/>
              </a:rPr>
              <a:t>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1339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200" b="0" dirty="0" smtClean="0">
                <a:solidFill>
                  <a:schemeClr val="dk1"/>
                </a:solidFill>
              </a:rPr>
              <a:t>Suggested</a:t>
            </a:r>
            <a:r>
              <a:rPr lang="en-GB" sz="1200" b="0" baseline="0" dirty="0" smtClean="0">
                <a:solidFill>
                  <a:schemeClr val="dk1"/>
                </a:solidFill>
              </a:rPr>
              <a:t> short films showing an example of a social enterprise. These can be replaced with local examples. </a:t>
            </a:r>
          </a:p>
          <a:p>
            <a:pPr marL="0" marR="0" lvl="0" indent="0" algn="l" rtl="0">
              <a:spcBef>
                <a:spcPts val="0"/>
              </a:spcBef>
              <a:buSzPct val="25000"/>
              <a:buNone/>
            </a:pPr>
            <a:endParaRPr lang="en-GB" sz="1200" b="0" dirty="0" smtClean="0">
              <a:solidFill>
                <a:schemeClr val="dk1"/>
              </a:solidFill>
            </a:endParaRPr>
          </a:p>
          <a:p>
            <a:pPr marL="0" marR="0" lvl="0" indent="0" algn="l" rtl="0">
              <a:spcBef>
                <a:spcPts val="0"/>
              </a:spcBef>
              <a:buSzPct val="25000"/>
              <a:buNone/>
            </a:pPr>
            <a:r>
              <a:rPr lang="en-GB" sz="1200" b="0" dirty="0" smtClean="0">
                <a:solidFill>
                  <a:schemeClr val="dk1"/>
                </a:solidFill>
              </a:rPr>
              <a:t>Follow</a:t>
            </a:r>
            <a:r>
              <a:rPr lang="en-GB" sz="1200" b="0" baseline="0" dirty="0" smtClean="0">
                <a:solidFill>
                  <a:schemeClr val="dk1"/>
                </a:solidFill>
              </a:rPr>
              <a:t> the film with a g</a:t>
            </a:r>
            <a:r>
              <a:rPr lang="en-GB" sz="1200" dirty="0" smtClean="0">
                <a:solidFill>
                  <a:schemeClr val="dk1"/>
                </a:solidFill>
              </a:rPr>
              <a:t>roup discussion:</a:t>
            </a:r>
            <a:r>
              <a:rPr lang="en-GB" sz="1200" baseline="0" dirty="0" smtClean="0">
                <a:solidFill>
                  <a:schemeClr val="dk1"/>
                </a:solidFill>
              </a:rPr>
              <a:t> </a:t>
            </a:r>
            <a:r>
              <a:rPr lang="en-GB" sz="1200" dirty="0" smtClean="0">
                <a:solidFill>
                  <a:schemeClr val="dk1"/>
                </a:solidFill>
              </a:rPr>
              <a:t>key notes and ideas added to a flip chart or online document.</a:t>
            </a:r>
          </a:p>
          <a:p>
            <a:pPr lvl="0">
              <a:spcBef>
                <a:spcPts val="0"/>
              </a:spcBef>
              <a:buClr>
                <a:schemeClr val="dk1"/>
              </a:buClr>
              <a:buSzPct val="25000"/>
              <a:buFont typeface="Arial"/>
              <a:buNone/>
            </a:pPr>
            <a:endParaRPr lang="en-GB" dirty="0" smtClean="0">
              <a:latin typeface="Trebuchet MS"/>
              <a:ea typeface="Trebuchet MS"/>
              <a:cs typeface="Trebuchet MS"/>
              <a:sym typeface="Trebuchet MS"/>
            </a:endParaRPr>
          </a:p>
          <a:p>
            <a:pPr lvl="0">
              <a:spcBef>
                <a:spcPts val="0"/>
              </a:spcBef>
              <a:buClr>
                <a:schemeClr val="dk1"/>
              </a:buClr>
              <a:buSzPct val="25000"/>
              <a:buFont typeface="Arial"/>
              <a:buNone/>
            </a:pPr>
            <a:r>
              <a:rPr lang="en-GB" dirty="0" smtClean="0">
                <a:latin typeface="Trebuchet MS"/>
                <a:ea typeface="Trebuchet MS"/>
                <a:cs typeface="Trebuchet MS"/>
                <a:sym typeface="Trebuchet MS"/>
              </a:rPr>
              <a:t>NB</a:t>
            </a:r>
            <a:r>
              <a:rPr lang="en-GB" dirty="0">
                <a:latin typeface="Trebuchet MS"/>
                <a:ea typeface="Trebuchet MS"/>
                <a:cs typeface="Trebuchet MS"/>
                <a:sym typeface="Trebuchet MS"/>
              </a:rPr>
              <a:t>: this page changes to suit local contexts- the current one reflects a UK context, but this should be changes for Italian, Swedish, Dutch, German etc.. contexts.</a:t>
            </a:r>
          </a:p>
          <a:p>
            <a:pPr lvl="0" rtl="0">
              <a:spcBef>
                <a:spcPts val="0"/>
              </a:spcBef>
              <a:buClr>
                <a:schemeClr val="dk1"/>
              </a:buClr>
              <a:buSzPct val="25000"/>
              <a:buFont typeface="Arial"/>
              <a:buNone/>
            </a:pPr>
            <a:r>
              <a:rPr lang="en-GB" dirty="0">
                <a:latin typeface="Trebuchet MS"/>
                <a:ea typeface="Trebuchet MS"/>
                <a:cs typeface="Trebuchet MS"/>
                <a:sym typeface="Trebuchet MS"/>
              </a:rPr>
              <a:t>Here are a </a:t>
            </a:r>
            <a:r>
              <a:rPr lang="en-GB" dirty="0" err="1">
                <a:latin typeface="Trebuchet MS"/>
                <a:ea typeface="Trebuchet MS"/>
                <a:cs typeface="Trebuchet MS"/>
                <a:sym typeface="Trebuchet MS"/>
              </a:rPr>
              <a:t>selction</a:t>
            </a:r>
            <a:r>
              <a:rPr lang="en-GB" dirty="0">
                <a:latin typeface="Trebuchet MS"/>
                <a:ea typeface="Trebuchet MS"/>
                <a:cs typeface="Trebuchet MS"/>
                <a:sym typeface="Trebuchet MS"/>
              </a:rPr>
              <a:t> of videos- use those you think fit with your context.</a:t>
            </a:r>
          </a:p>
          <a:p>
            <a:pPr marL="0" marR="0" lvl="0" indent="0" algn="l" rtl="0">
              <a:spcBef>
                <a:spcPts val="0"/>
              </a:spcBef>
              <a:buSzPct val="25000"/>
              <a:buNone/>
            </a:pPr>
            <a:endParaRPr dirty="0"/>
          </a:p>
        </p:txBody>
      </p:sp>
      <p:sp>
        <p:nvSpPr>
          <p:cNvPr id="104" name="Shape 10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chemeClr val="dk1"/>
                </a:solidFill>
                <a:latin typeface="Calibri"/>
                <a:ea typeface="Calibri"/>
                <a:cs typeface="Calibri"/>
                <a:sym typeface="Calibri"/>
              </a:rPr>
              <a:t>10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5809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5540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Source Sans Pro"/>
              <a:buNone/>
              <a:defRPr sz="4400" b="1" i="0" u="none" strike="noStrike" cap="none">
                <a:solidFill>
                  <a:schemeClr val="dk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body" idx="1"/>
          </p:nvPr>
        </p:nvSpPr>
        <p:spPr>
          <a:xfrm>
            <a:off x="793750" y="1917699"/>
            <a:ext cx="7556400" cy="29844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Source Sans Pro"/>
                <a:ea typeface="Source Sans Pro"/>
                <a:cs typeface="Source Sans Pro"/>
                <a:sym typeface="Source Sans Pro"/>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3440155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780468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a:xfrm>
            <a:off x="457200" y="6356350"/>
            <a:ext cx="2133600" cy="365125"/>
          </a:xfrm>
          <a:prstGeom prst="rect">
            <a:avLst/>
          </a:prstGeom>
        </p:spPr>
        <p:txBody>
          <a:bodyPr/>
          <a:lstStyle/>
          <a:p>
            <a:fld id="{D79F35F9-7E8B-DB41-AB0A-4DB59BBBCF85}" type="datetimeFigureOut">
              <a:rPr lang="sv-SE" smtClean="0"/>
              <a:pPr/>
              <a:t>2016-07-07</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p>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a:lstStyle/>
          <a:p>
            <a:fld id="{73A2410F-9177-B34B-8216-7C870877F82F}" type="slidenum">
              <a:rPr lang="sv-SE" smtClean="0"/>
              <a:pPr/>
              <a:t>‹#›</a:t>
            </a:fld>
            <a:endParaRPr lang="sv-SE"/>
          </a:p>
        </p:txBody>
      </p:sp>
    </p:spTree>
    <p:extLst>
      <p:ext uri="{BB962C8B-B14F-4D97-AF65-F5344CB8AC3E}">
        <p14:creationId xmlns:p14="http://schemas.microsoft.com/office/powerpoint/2010/main" val="1321609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1"/>
            <a:ext cx="4038600" cy="4254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648200" y="1600201"/>
            <a:ext cx="4038600" cy="4254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4264380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Rubrik 1"/>
          <p:cNvSpPr>
            <a:spLocks noGrp="1"/>
          </p:cNvSpPr>
          <p:nvPr>
            <p:ph type="title" hasCustomPrompt="1"/>
          </p:nvPr>
        </p:nvSpPr>
        <p:spPr>
          <a:xfrm>
            <a:off x="609600" y="603250"/>
            <a:ext cx="2855913" cy="1162050"/>
          </a:xfrm>
        </p:spPr>
        <p:txBody>
          <a:bodyPr anchor="b"/>
          <a:lstStyle>
            <a:lvl1pPr algn="l">
              <a:defRPr sz="2000" b="1" baseline="0"/>
            </a:lvl1pPr>
          </a:lstStyle>
          <a:p>
            <a:r>
              <a:rPr lang="sv-SE" dirty="0" err="1" smtClean="0"/>
              <a:t>Header</a:t>
            </a:r>
            <a:r>
              <a:rPr lang="sv-SE" dirty="0" smtClean="0"/>
              <a:t> for…</a:t>
            </a:r>
            <a:br>
              <a:rPr lang="sv-SE" dirty="0" smtClean="0"/>
            </a:br>
            <a:r>
              <a:rPr lang="sv-SE" dirty="0" smtClean="0"/>
              <a:t>image / </a:t>
            </a:r>
            <a:r>
              <a:rPr lang="sv-SE" dirty="0" err="1" smtClean="0"/>
              <a:t>chart</a:t>
            </a:r>
            <a:r>
              <a:rPr lang="sv-SE" dirty="0" smtClean="0"/>
              <a:t>/ </a:t>
            </a:r>
            <a:r>
              <a:rPr lang="sv-SE" dirty="0" err="1" smtClean="0"/>
              <a:t>movie</a:t>
            </a:r>
            <a:endParaRPr lang="sv-SE" dirty="0"/>
          </a:p>
        </p:txBody>
      </p:sp>
      <p:sp>
        <p:nvSpPr>
          <p:cNvPr id="4" name="Platshållare för innehåll 2"/>
          <p:cNvSpPr>
            <a:spLocks noGrp="1"/>
          </p:cNvSpPr>
          <p:nvPr>
            <p:ph idx="1" hasCustomPrompt="1"/>
          </p:nvPr>
        </p:nvSpPr>
        <p:spPr>
          <a:xfrm>
            <a:off x="3670300" y="603250"/>
            <a:ext cx="4851400" cy="4921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err="1" smtClean="0"/>
              <a:t>Content</a:t>
            </a:r>
            <a:endParaRPr lang="sv-SE" dirty="0" smtClean="0"/>
          </a:p>
          <a:p>
            <a:pPr lvl="1"/>
            <a:r>
              <a:rPr lang="sv-SE" dirty="0" err="1" smtClean="0"/>
              <a:t>Level</a:t>
            </a:r>
            <a:r>
              <a:rPr lang="sv-SE" dirty="0" smtClean="0"/>
              <a:t> 2</a:t>
            </a:r>
          </a:p>
          <a:p>
            <a:pPr lvl="2"/>
            <a:r>
              <a:rPr lang="sv-SE" dirty="0" err="1" smtClean="0"/>
              <a:t>Level</a:t>
            </a:r>
            <a:r>
              <a:rPr lang="sv-SE" dirty="0" smtClean="0"/>
              <a:t> 3</a:t>
            </a:r>
          </a:p>
          <a:p>
            <a:pPr lvl="3"/>
            <a:r>
              <a:rPr lang="sv-SE" dirty="0" err="1" smtClean="0"/>
              <a:t>Level</a:t>
            </a:r>
            <a:r>
              <a:rPr lang="sv-SE" dirty="0" smtClean="0"/>
              <a:t> 4</a:t>
            </a:r>
          </a:p>
          <a:p>
            <a:pPr lvl="4"/>
            <a:r>
              <a:rPr lang="sv-SE" dirty="0" err="1" smtClean="0"/>
              <a:t>Level</a:t>
            </a:r>
            <a:r>
              <a:rPr lang="sv-SE" dirty="0" smtClean="0"/>
              <a:t> 5</a:t>
            </a:r>
            <a:endParaRPr lang="sv-SE" dirty="0"/>
          </a:p>
        </p:txBody>
      </p:sp>
      <p:sp>
        <p:nvSpPr>
          <p:cNvPr id="5" name="Platshållare för text 3"/>
          <p:cNvSpPr>
            <a:spLocks noGrp="1"/>
          </p:cNvSpPr>
          <p:nvPr>
            <p:ph type="body" sz="half" idx="2" hasCustomPrompt="1"/>
          </p:nvPr>
        </p:nvSpPr>
        <p:spPr>
          <a:xfrm>
            <a:off x="609600" y="1981199"/>
            <a:ext cx="2855913" cy="35433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err="1" smtClean="0"/>
              <a:t>Content</a:t>
            </a:r>
            <a:endParaRPr lang="sv-SE" dirty="0" smtClean="0"/>
          </a:p>
        </p:txBody>
      </p:sp>
    </p:spTree>
    <p:extLst>
      <p:ext uri="{BB962C8B-B14F-4D97-AF65-F5344CB8AC3E}">
        <p14:creationId xmlns:p14="http://schemas.microsoft.com/office/powerpoint/2010/main" val="2511438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3675563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val="2477857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7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5800" y="660400"/>
            <a:ext cx="7772400" cy="1470025"/>
          </a:xfrm>
        </p:spPr>
        <p:txBody>
          <a:bodyPr/>
          <a:lstStyle/>
          <a:p>
            <a:r>
              <a:rPr lang="sv-SE" dirty="0" err="1" smtClean="0"/>
              <a:t>Header</a:t>
            </a:r>
            <a:endParaRPr lang="sv-SE" dirty="0"/>
          </a:p>
        </p:txBody>
      </p:sp>
      <p:sp>
        <p:nvSpPr>
          <p:cNvPr id="3" name="Underrubrik 2"/>
          <p:cNvSpPr>
            <a:spLocks noGrp="1"/>
          </p:cNvSpPr>
          <p:nvPr>
            <p:ph type="subTitle" idx="1" hasCustomPrompt="1"/>
          </p:nvPr>
        </p:nvSpPr>
        <p:spPr>
          <a:xfrm>
            <a:off x="1371600" y="24161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err="1" smtClean="0"/>
              <a:t>Content</a:t>
            </a:r>
            <a:endParaRPr lang="sv-SE" dirty="0"/>
          </a:p>
        </p:txBody>
      </p:sp>
      <p:sp>
        <p:nvSpPr>
          <p:cNvPr id="4" name="Platshållare för datum 3"/>
          <p:cNvSpPr>
            <a:spLocks noGrp="1"/>
          </p:cNvSpPr>
          <p:nvPr>
            <p:ph type="dt" sz="half" idx="10"/>
          </p:nvPr>
        </p:nvSpPr>
        <p:spPr/>
        <p:txBody>
          <a:bodyPr/>
          <a:lstStyle/>
          <a:p>
            <a:endParaRPr lang="sv-SE">
              <a:solidFill>
                <a:srgbClr val="4C4C4C">
                  <a:tint val="75000"/>
                </a:srgbClr>
              </a:solidFill>
            </a:endParaRPr>
          </a:p>
        </p:txBody>
      </p:sp>
      <p:sp>
        <p:nvSpPr>
          <p:cNvPr id="5" name="Platshållare för sidfot 4"/>
          <p:cNvSpPr>
            <a:spLocks noGrp="1"/>
          </p:cNvSpPr>
          <p:nvPr>
            <p:ph type="ftr" sz="quarter" idx="11"/>
          </p:nvPr>
        </p:nvSpPr>
        <p:spPr/>
        <p:txBody>
          <a:bodyPr/>
          <a:lstStyle/>
          <a:p>
            <a:endParaRPr lang="sv-SE">
              <a:solidFill>
                <a:srgbClr val="4C4C4C">
                  <a:tint val="75000"/>
                </a:srgbClr>
              </a:solidFill>
            </a:endParaRPr>
          </a:p>
        </p:txBody>
      </p:sp>
      <p:sp>
        <p:nvSpPr>
          <p:cNvPr id="6" name="Platshållare för bildnummer 5"/>
          <p:cNvSpPr>
            <a:spLocks noGrp="1"/>
          </p:cNvSpPr>
          <p:nvPr>
            <p:ph type="sldNum" sz="quarter" idx="12"/>
          </p:nvPr>
        </p:nvSpPr>
        <p:spPr/>
        <p:txBody>
          <a:bodyPr/>
          <a:lstStyle/>
          <a:p>
            <a:pPr algn="ctr">
              <a:buClr>
                <a:srgbClr val="7F7F7F"/>
              </a:buClr>
              <a:buSzPct val="25000"/>
              <a:buFont typeface="Trebuchet MS"/>
              <a:buNone/>
            </a:pPr>
            <a:fld id="{00000000-1234-1234-1234-123412341234}" type="slidenum">
              <a:rPr lang="en-GB" b="1" smtClean="0">
                <a:solidFill>
                  <a:srgbClr val="7F7F7F"/>
                </a:solidFill>
                <a:latin typeface="Trebuchet MS"/>
                <a:ea typeface="Trebuchet MS"/>
                <a:cs typeface="Trebuchet MS"/>
                <a:sym typeface="Trebuchet MS"/>
              </a:rPr>
              <a:pPr algn="ctr">
                <a:buClr>
                  <a:srgbClr val="7F7F7F"/>
                </a:buClr>
                <a:buSzPct val="25000"/>
                <a:buFont typeface="Trebuchet MS"/>
                <a:buNone/>
              </a:pPr>
              <a:t>‹#›</a:t>
            </a:fld>
            <a:endParaRPr lang="en-GB" b="1">
              <a:solidFill>
                <a:srgbClr val="7F7F7F"/>
              </a:solidFill>
              <a:latin typeface="Trebuchet MS"/>
              <a:ea typeface="Trebuchet MS"/>
              <a:cs typeface="Trebuchet MS"/>
              <a:sym typeface="Trebuchet MS"/>
            </a:endParaRPr>
          </a:p>
        </p:txBody>
      </p:sp>
    </p:spTree>
    <p:extLst>
      <p:ext uri="{BB962C8B-B14F-4D97-AF65-F5344CB8AC3E}">
        <p14:creationId xmlns:p14="http://schemas.microsoft.com/office/powerpoint/2010/main" val="3748257533"/>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57200" y="554038"/>
            <a:ext cx="8229600" cy="1143000"/>
          </a:xfrm>
        </p:spPr>
        <p:txBody>
          <a:bodyPr/>
          <a:lstStyle/>
          <a:p>
            <a:r>
              <a:rPr lang="sv-SE" dirty="0" err="1" smtClean="0"/>
              <a:t>Header</a:t>
            </a:r>
            <a:endParaRPr lang="sv-SE" dirty="0"/>
          </a:p>
        </p:txBody>
      </p:sp>
      <p:sp>
        <p:nvSpPr>
          <p:cNvPr id="3" name="Platshållare för innehåll 2"/>
          <p:cNvSpPr>
            <a:spLocks noGrp="1"/>
          </p:cNvSpPr>
          <p:nvPr>
            <p:ph idx="1" hasCustomPrompt="1"/>
          </p:nvPr>
        </p:nvSpPr>
        <p:spPr>
          <a:xfrm>
            <a:off x="793750" y="1917699"/>
            <a:ext cx="7556500" cy="2984501"/>
          </a:xfrm>
        </p:spPr>
        <p:txBody>
          <a:bodyPr/>
          <a:lstStyle/>
          <a:p>
            <a:pPr lvl="0"/>
            <a:r>
              <a:rPr lang="sv-SE" dirty="0" err="1" smtClean="0"/>
              <a:t>Content</a:t>
            </a:r>
            <a:endParaRPr lang="sv-SE" dirty="0" smtClean="0"/>
          </a:p>
          <a:p>
            <a:pPr lvl="1"/>
            <a:r>
              <a:rPr lang="sv-SE" dirty="0" err="1" smtClean="0"/>
              <a:t>Level</a:t>
            </a:r>
            <a:r>
              <a:rPr lang="sv-SE" dirty="0" smtClean="0"/>
              <a:t> 2</a:t>
            </a:r>
          </a:p>
          <a:p>
            <a:pPr lvl="2"/>
            <a:r>
              <a:rPr lang="sv-SE" dirty="0" err="1" smtClean="0"/>
              <a:t>Level</a:t>
            </a:r>
            <a:r>
              <a:rPr lang="sv-SE" dirty="0" smtClean="0"/>
              <a:t> 3</a:t>
            </a:r>
          </a:p>
          <a:p>
            <a:pPr lvl="3"/>
            <a:r>
              <a:rPr lang="sv-SE" dirty="0" err="1" smtClean="0"/>
              <a:t>Level</a:t>
            </a:r>
            <a:r>
              <a:rPr lang="sv-SE" dirty="0" smtClean="0"/>
              <a:t> 4</a:t>
            </a:r>
          </a:p>
          <a:p>
            <a:pPr lvl="4"/>
            <a:r>
              <a:rPr lang="sv-SE" dirty="0" err="1" smtClean="0"/>
              <a:t>Level</a:t>
            </a:r>
            <a:r>
              <a:rPr lang="sv-SE" dirty="0" smtClean="0"/>
              <a:t> 5</a:t>
            </a:r>
            <a:endParaRPr lang="sv-SE" dirty="0"/>
          </a:p>
        </p:txBody>
      </p:sp>
    </p:spTree>
    <p:extLst>
      <p:ext uri="{BB962C8B-B14F-4D97-AF65-F5344CB8AC3E}">
        <p14:creationId xmlns:p14="http://schemas.microsoft.com/office/powerpoint/2010/main" val="31477164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Shape 21"/>
        <p:cNvGrpSpPr/>
        <p:nvPr/>
      </p:nvGrpSpPr>
      <p:grpSpPr>
        <a:xfrm>
          <a:off x="0" y="0"/>
          <a:ext cx="0" cy="0"/>
          <a:chOff x="0" y="0"/>
          <a:chExt cx="0" cy="0"/>
        </a:xfrm>
      </p:grpSpPr>
      <p:sp>
        <p:nvSpPr>
          <p:cNvPr id="22" name="Shape 22"/>
          <p:cNvSpPr txBox="1">
            <a:spLocks noGrp="1"/>
          </p:cNvSpPr>
          <p:nvPr>
            <p:ph type="ctrTitle"/>
          </p:nvPr>
        </p:nvSpPr>
        <p:spPr>
          <a:xfrm>
            <a:off x="685800" y="660400"/>
            <a:ext cx="7772400" cy="1470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Source Sans Pro"/>
              <a:buNone/>
              <a:defRPr sz="4400" b="1" i="0" u="none" strike="noStrike" cap="none">
                <a:solidFill>
                  <a:schemeClr val="dk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subTitle" idx="1"/>
          </p:nvPr>
        </p:nvSpPr>
        <p:spPr>
          <a:xfrm>
            <a:off x="1371600" y="2416175"/>
            <a:ext cx="6400800" cy="1752600"/>
          </a:xfrm>
          <a:prstGeom prst="rect">
            <a:avLst/>
          </a:prstGeom>
          <a:noFill/>
          <a:ln>
            <a:noFill/>
          </a:ln>
        </p:spPr>
        <p:txBody>
          <a:bodyPr lIns="91425" tIns="91425" rIns="91425" bIns="91425" anchor="t" anchorCtr="0"/>
          <a:lstStyle>
            <a:lvl1pPr marL="0" marR="0" lvl="0" indent="0" algn="ctr" rtl="0">
              <a:spcBef>
                <a:spcPts val="640"/>
              </a:spcBef>
              <a:buClr>
                <a:srgbClr val="949494"/>
              </a:buClr>
              <a:buFont typeface="Arial"/>
              <a:buNone/>
              <a:defRPr sz="3200" b="0" i="0" u="none" strike="noStrike" cap="none">
                <a:solidFill>
                  <a:srgbClr val="949494"/>
                </a:solidFill>
                <a:latin typeface="Source Sans Pro"/>
                <a:ea typeface="Source Sans Pro"/>
                <a:cs typeface="Source Sans Pro"/>
                <a:sym typeface="Source Sans Pro"/>
              </a:defRPr>
            </a:lvl1pPr>
            <a:lvl2pPr marL="457200" marR="0" lvl="1" indent="0" algn="ctr" rtl="0">
              <a:spcBef>
                <a:spcPts val="560"/>
              </a:spcBef>
              <a:buClr>
                <a:srgbClr val="949494"/>
              </a:buClr>
              <a:buFont typeface="Arial"/>
              <a:buNone/>
              <a:defRPr sz="2800" b="0" i="0" u="none" strike="noStrike" cap="none">
                <a:solidFill>
                  <a:srgbClr val="949494"/>
                </a:solidFill>
                <a:latin typeface="Source Sans Pro"/>
                <a:ea typeface="Source Sans Pro"/>
                <a:cs typeface="Source Sans Pro"/>
                <a:sym typeface="Source Sans Pro"/>
              </a:defRPr>
            </a:lvl2pPr>
            <a:lvl3pPr marL="914400" marR="0" lvl="2" indent="0" algn="ctr" rtl="0">
              <a:spcBef>
                <a:spcPts val="480"/>
              </a:spcBef>
              <a:buClr>
                <a:srgbClr val="949494"/>
              </a:buClr>
              <a:buFont typeface="Arial"/>
              <a:buNone/>
              <a:defRPr sz="2400" b="0" i="0" u="none" strike="noStrike" cap="none">
                <a:solidFill>
                  <a:srgbClr val="949494"/>
                </a:solidFill>
                <a:latin typeface="Source Sans Pro"/>
                <a:ea typeface="Source Sans Pro"/>
                <a:cs typeface="Source Sans Pro"/>
                <a:sym typeface="Source Sans Pro"/>
              </a:defRPr>
            </a:lvl3pPr>
            <a:lvl4pPr marL="1371600" marR="0" lvl="3" indent="0" algn="ctr" rtl="0">
              <a:spcBef>
                <a:spcPts val="400"/>
              </a:spcBef>
              <a:buClr>
                <a:srgbClr val="949494"/>
              </a:buClr>
              <a:buFont typeface="Arial"/>
              <a:buNone/>
              <a:defRPr sz="2000" b="0" i="0" u="none" strike="noStrike" cap="none">
                <a:solidFill>
                  <a:srgbClr val="949494"/>
                </a:solidFill>
                <a:latin typeface="Source Sans Pro"/>
                <a:ea typeface="Source Sans Pro"/>
                <a:cs typeface="Source Sans Pro"/>
                <a:sym typeface="Source Sans Pro"/>
              </a:defRPr>
            </a:lvl4pPr>
            <a:lvl5pPr marL="1828800" marR="0" lvl="4" indent="0" algn="ctr" rtl="0">
              <a:spcBef>
                <a:spcPts val="400"/>
              </a:spcBef>
              <a:buClr>
                <a:srgbClr val="949494"/>
              </a:buClr>
              <a:buFont typeface="Arial"/>
              <a:buNone/>
              <a:defRPr sz="2000" b="0" i="0" u="none" strike="noStrike" cap="none">
                <a:solidFill>
                  <a:srgbClr val="949494"/>
                </a:solidFill>
                <a:latin typeface="Source Sans Pro"/>
                <a:ea typeface="Source Sans Pro"/>
                <a:cs typeface="Source Sans Pro"/>
                <a:sym typeface="Source Sans Pro"/>
              </a:defRPr>
            </a:lvl5pPr>
            <a:lvl6pPr marL="2286000" marR="0" lvl="5" indent="0" algn="ctr" rtl="0">
              <a:spcBef>
                <a:spcPts val="400"/>
              </a:spcBef>
              <a:buClr>
                <a:srgbClr val="949494"/>
              </a:buClr>
              <a:buFont typeface="Arial"/>
              <a:buNone/>
              <a:defRPr sz="2000" b="0" i="0" u="none" strike="noStrike" cap="none">
                <a:solidFill>
                  <a:srgbClr val="949494"/>
                </a:solidFill>
                <a:latin typeface="Source Sans Pro"/>
                <a:ea typeface="Source Sans Pro"/>
                <a:cs typeface="Source Sans Pro"/>
                <a:sym typeface="Source Sans Pro"/>
              </a:defRPr>
            </a:lvl6pPr>
            <a:lvl7pPr marL="2743200" marR="0" lvl="6" indent="0" algn="ctr" rtl="0">
              <a:spcBef>
                <a:spcPts val="400"/>
              </a:spcBef>
              <a:buClr>
                <a:srgbClr val="949494"/>
              </a:buClr>
              <a:buFont typeface="Arial"/>
              <a:buNone/>
              <a:defRPr sz="2000" b="0" i="0" u="none" strike="noStrike" cap="none">
                <a:solidFill>
                  <a:srgbClr val="949494"/>
                </a:solidFill>
                <a:latin typeface="Source Sans Pro"/>
                <a:ea typeface="Source Sans Pro"/>
                <a:cs typeface="Source Sans Pro"/>
                <a:sym typeface="Source Sans Pro"/>
              </a:defRPr>
            </a:lvl7pPr>
            <a:lvl8pPr marL="3200400" marR="0" lvl="7" indent="0" algn="ctr" rtl="0">
              <a:spcBef>
                <a:spcPts val="400"/>
              </a:spcBef>
              <a:buClr>
                <a:srgbClr val="949494"/>
              </a:buClr>
              <a:buFont typeface="Arial"/>
              <a:buNone/>
              <a:defRPr sz="2000" b="0" i="0" u="none" strike="noStrike" cap="none">
                <a:solidFill>
                  <a:srgbClr val="949494"/>
                </a:solidFill>
                <a:latin typeface="Source Sans Pro"/>
                <a:ea typeface="Source Sans Pro"/>
                <a:cs typeface="Source Sans Pro"/>
                <a:sym typeface="Source Sans Pro"/>
              </a:defRPr>
            </a:lvl8pPr>
            <a:lvl9pPr marL="3657600" marR="0" lvl="8" indent="0" algn="ctr" rtl="0">
              <a:spcBef>
                <a:spcPts val="400"/>
              </a:spcBef>
              <a:buClr>
                <a:srgbClr val="949494"/>
              </a:buClr>
              <a:buFont typeface="Arial"/>
              <a:buNone/>
              <a:defRPr sz="2000" b="0" i="0" u="none" strike="noStrike" cap="none">
                <a:solidFill>
                  <a:srgbClr val="949494"/>
                </a:solidFill>
                <a:latin typeface="Source Sans Pro"/>
                <a:ea typeface="Source Sans Pro"/>
                <a:cs typeface="Source Sans Pro"/>
                <a:sym typeface="Source Sans Pro"/>
              </a:defRPr>
            </a:lvl9pPr>
          </a:lstStyle>
          <a:p>
            <a:endParaRPr/>
          </a:p>
        </p:txBody>
      </p:sp>
      <p:sp>
        <p:nvSpPr>
          <p:cNvPr id="24" name="Shape 24"/>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949494"/>
              </a:buClr>
              <a:buFont typeface="Arial"/>
              <a:buNone/>
              <a:defRPr sz="1200" b="0" i="0" u="none" strike="noStrike" cap="none">
                <a:solidFill>
                  <a:srgbClr val="949494"/>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5" name="Shape 25"/>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949494"/>
              </a:buClr>
              <a:buFont typeface="Arial"/>
              <a:buNone/>
              <a:defRPr sz="1200" b="0" i="0" u="none" strike="noStrike" cap="none">
                <a:solidFill>
                  <a:srgbClr val="949494"/>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7F7F7F"/>
              </a:buClr>
              <a:buSzPct val="25000"/>
              <a:buFont typeface="Trebuchet MS"/>
              <a:buNone/>
            </a:pPr>
            <a:fld id="{00000000-1234-1234-1234-123412341234}" type="slidenum">
              <a:rPr lang="en-GB" sz="1200" b="1" i="0" u="none" strike="noStrike" cap="none">
                <a:solidFill>
                  <a:srgbClr val="7F7F7F"/>
                </a:solidFill>
                <a:latin typeface="Trebuchet MS"/>
                <a:ea typeface="Trebuchet MS"/>
                <a:cs typeface="Trebuchet MS"/>
                <a:sym typeface="Trebuchet MS"/>
              </a:rPr>
              <a:t>‹#›</a:t>
            </a:fld>
            <a:endParaRPr lang="en-GB" sz="1200" b="1" i="0" u="none" strike="noStrike" cap="none">
              <a:solidFill>
                <a:srgbClr val="7F7F7F"/>
              </a:solidFill>
              <a:latin typeface="Trebuchet MS"/>
              <a:ea typeface="Trebuchet MS"/>
              <a:cs typeface="Trebuchet MS"/>
              <a:sym typeface="Trebuchet M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2313" y="2133600"/>
            <a:ext cx="7772400" cy="1362075"/>
          </a:xfrm>
        </p:spPr>
        <p:txBody>
          <a:bodyPr anchor="t"/>
          <a:lstStyle>
            <a:lvl1pPr algn="l">
              <a:defRPr sz="4000" b="1" cap="all"/>
            </a:lvl1pPr>
          </a:lstStyle>
          <a:p>
            <a:r>
              <a:rPr lang="sv-SE" dirty="0" smtClean="0"/>
              <a:t>HEADER</a:t>
            </a:r>
            <a:endParaRPr lang="sv-SE" dirty="0"/>
          </a:p>
        </p:txBody>
      </p:sp>
      <p:sp>
        <p:nvSpPr>
          <p:cNvPr id="3" name="Platshållare för text 2"/>
          <p:cNvSpPr>
            <a:spLocks noGrp="1"/>
          </p:cNvSpPr>
          <p:nvPr>
            <p:ph type="body" idx="1" hasCustomPrompt="1"/>
          </p:nvPr>
        </p:nvSpPr>
        <p:spPr>
          <a:xfrm>
            <a:off x="722313" y="6334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err="1" smtClean="0"/>
              <a:t>Content</a:t>
            </a:r>
            <a:endParaRPr lang="sv-SE" dirty="0" smtClean="0"/>
          </a:p>
        </p:txBody>
      </p:sp>
      <p:sp>
        <p:nvSpPr>
          <p:cNvPr id="4" name="Platshållare för datum 3"/>
          <p:cNvSpPr>
            <a:spLocks noGrp="1"/>
          </p:cNvSpPr>
          <p:nvPr>
            <p:ph type="dt" sz="half" idx="10"/>
          </p:nvPr>
        </p:nvSpPr>
        <p:spPr/>
        <p:txBody>
          <a:bodyPr/>
          <a:lstStyle/>
          <a:p>
            <a:endParaRPr lang="sv-SE">
              <a:solidFill>
                <a:srgbClr val="4C4C4C">
                  <a:tint val="75000"/>
                </a:srgbClr>
              </a:solidFill>
            </a:endParaRPr>
          </a:p>
        </p:txBody>
      </p:sp>
      <p:sp>
        <p:nvSpPr>
          <p:cNvPr id="5" name="Platshållare för sidfot 4"/>
          <p:cNvSpPr>
            <a:spLocks noGrp="1"/>
          </p:cNvSpPr>
          <p:nvPr>
            <p:ph type="ftr" sz="quarter" idx="11"/>
          </p:nvPr>
        </p:nvSpPr>
        <p:spPr/>
        <p:txBody>
          <a:bodyPr/>
          <a:lstStyle/>
          <a:p>
            <a:endParaRPr lang="sv-SE">
              <a:solidFill>
                <a:srgbClr val="4C4C4C">
                  <a:tint val="75000"/>
                </a:srgbClr>
              </a:solidFill>
            </a:endParaRPr>
          </a:p>
        </p:txBody>
      </p:sp>
      <p:sp>
        <p:nvSpPr>
          <p:cNvPr id="6" name="Platshållare för bildnummer 5"/>
          <p:cNvSpPr>
            <a:spLocks noGrp="1"/>
          </p:cNvSpPr>
          <p:nvPr>
            <p:ph type="sldNum" sz="quarter" idx="12"/>
          </p:nvPr>
        </p:nvSpPr>
        <p:spPr/>
        <p:txBody>
          <a:bodyPr/>
          <a:lstStyle/>
          <a:p>
            <a:pPr algn="ctr">
              <a:buClr>
                <a:srgbClr val="7F7F7F"/>
              </a:buClr>
              <a:buSzPct val="25000"/>
              <a:buFont typeface="Trebuchet MS"/>
              <a:buNone/>
            </a:pPr>
            <a:fld id="{00000000-1234-1234-1234-123412341234}" type="slidenum">
              <a:rPr lang="en-GB" b="1" smtClean="0">
                <a:solidFill>
                  <a:srgbClr val="7F7F7F"/>
                </a:solidFill>
                <a:latin typeface="Trebuchet MS"/>
                <a:ea typeface="Trebuchet MS"/>
                <a:cs typeface="Trebuchet MS"/>
                <a:sym typeface="Trebuchet MS"/>
              </a:rPr>
              <a:pPr algn="ctr">
                <a:buClr>
                  <a:srgbClr val="7F7F7F"/>
                </a:buClr>
                <a:buSzPct val="25000"/>
                <a:buFont typeface="Trebuchet MS"/>
                <a:buNone/>
              </a:pPr>
              <a:t>‹#›</a:t>
            </a:fld>
            <a:endParaRPr lang="en-GB" b="1">
              <a:solidFill>
                <a:srgbClr val="7F7F7F"/>
              </a:solidFill>
              <a:latin typeface="Trebuchet MS"/>
              <a:ea typeface="Trebuchet MS"/>
              <a:cs typeface="Trebuchet MS"/>
              <a:sym typeface="Trebuchet MS"/>
            </a:endParaRPr>
          </a:p>
        </p:txBody>
      </p:sp>
    </p:spTree>
    <p:extLst>
      <p:ext uri="{BB962C8B-B14F-4D97-AF65-F5344CB8AC3E}">
        <p14:creationId xmlns:p14="http://schemas.microsoft.com/office/powerpoint/2010/main" val="779060640"/>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57200" y="490538"/>
            <a:ext cx="8229600" cy="1143000"/>
          </a:xfrm>
        </p:spPr>
        <p:txBody>
          <a:bodyPr/>
          <a:lstStyle/>
          <a:p>
            <a:r>
              <a:rPr lang="sv-SE" dirty="0" smtClean="0"/>
              <a:t>HEADER</a:t>
            </a:r>
            <a:endParaRPr lang="sv-SE" dirty="0"/>
          </a:p>
        </p:txBody>
      </p:sp>
      <p:sp>
        <p:nvSpPr>
          <p:cNvPr id="3" name="Platshållare för innehåll 2"/>
          <p:cNvSpPr>
            <a:spLocks noGrp="1"/>
          </p:cNvSpPr>
          <p:nvPr>
            <p:ph sz="half" idx="1" hasCustomPrompt="1"/>
          </p:nvPr>
        </p:nvSpPr>
        <p:spPr>
          <a:xfrm>
            <a:off x="457200" y="1790699"/>
            <a:ext cx="4038600" cy="30099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err="1" smtClean="0"/>
              <a:t>Content</a:t>
            </a:r>
            <a:endParaRPr lang="sv-SE" dirty="0" smtClean="0"/>
          </a:p>
          <a:p>
            <a:pPr lvl="1"/>
            <a:r>
              <a:rPr lang="sv-SE" dirty="0" err="1" smtClean="0"/>
              <a:t>Level</a:t>
            </a:r>
            <a:r>
              <a:rPr lang="sv-SE" dirty="0" smtClean="0"/>
              <a:t> 2</a:t>
            </a:r>
          </a:p>
          <a:p>
            <a:pPr lvl="2"/>
            <a:r>
              <a:rPr lang="sv-SE" dirty="0" err="1" smtClean="0"/>
              <a:t>Level</a:t>
            </a:r>
            <a:r>
              <a:rPr lang="sv-SE" dirty="0" smtClean="0"/>
              <a:t> 3</a:t>
            </a:r>
          </a:p>
          <a:p>
            <a:pPr lvl="3"/>
            <a:r>
              <a:rPr lang="sv-SE" dirty="0" err="1" smtClean="0"/>
              <a:t>Level</a:t>
            </a:r>
            <a:r>
              <a:rPr lang="sv-SE" dirty="0" smtClean="0"/>
              <a:t> 4</a:t>
            </a:r>
          </a:p>
          <a:p>
            <a:pPr lvl="4"/>
            <a:r>
              <a:rPr lang="sv-SE" dirty="0" err="1" smtClean="0"/>
              <a:t>Level</a:t>
            </a:r>
            <a:r>
              <a:rPr lang="sv-SE" dirty="0" smtClean="0"/>
              <a:t> 5</a:t>
            </a:r>
            <a:endParaRPr lang="sv-SE" dirty="0"/>
          </a:p>
        </p:txBody>
      </p:sp>
      <p:sp>
        <p:nvSpPr>
          <p:cNvPr id="4" name="Platshållare för innehåll 3"/>
          <p:cNvSpPr>
            <a:spLocks noGrp="1"/>
          </p:cNvSpPr>
          <p:nvPr>
            <p:ph sz="half" idx="2" hasCustomPrompt="1"/>
          </p:nvPr>
        </p:nvSpPr>
        <p:spPr>
          <a:xfrm>
            <a:off x="4648200" y="1790699"/>
            <a:ext cx="4038600" cy="30099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err="1" smtClean="0"/>
              <a:t>Content</a:t>
            </a:r>
            <a:endParaRPr lang="sv-SE" dirty="0" smtClean="0"/>
          </a:p>
          <a:p>
            <a:pPr lvl="1"/>
            <a:r>
              <a:rPr lang="sv-SE" dirty="0" err="1" smtClean="0"/>
              <a:t>Level</a:t>
            </a:r>
            <a:r>
              <a:rPr lang="sv-SE" dirty="0" smtClean="0"/>
              <a:t> 2</a:t>
            </a:r>
          </a:p>
          <a:p>
            <a:pPr lvl="2"/>
            <a:r>
              <a:rPr lang="sv-SE" dirty="0" err="1" smtClean="0"/>
              <a:t>Level</a:t>
            </a:r>
            <a:r>
              <a:rPr lang="sv-SE" dirty="0" smtClean="0"/>
              <a:t> 3</a:t>
            </a:r>
          </a:p>
          <a:p>
            <a:pPr lvl="3"/>
            <a:r>
              <a:rPr lang="sv-SE" dirty="0" err="1" smtClean="0"/>
              <a:t>Level</a:t>
            </a:r>
            <a:r>
              <a:rPr lang="sv-SE" dirty="0" smtClean="0"/>
              <a:t> 4</a:t>
            </a:r>
          </a:p>
          <a:p>
            <a:pPr lvl="4"/>
            <a:r>
              <a:rPr lang="sv-SE" dirty="0" err="1" smtClean="0"/>
              <a:t>Level</a:t>
            </a:r>
            <a:r>
              <a:rPr lang="sv-SE" dirty="0" smtClean="0"/>
              <a:t> 5</a:t>
            </a:r>
            <a:endParaRPr lang="sv-SE" dirty="0"/>
          </a:p>
        </p:txBody>
      </p:sp>
    </p:spTree>
    <p:extLst>
      <p:ext uri="{BB962C8B-B14F-4D97-AF65-F5344CB8AC3E}">
        <p14:creationId xmlns:p14="http://schemas.microsoft.com/office/powerpoint/2010/main" val="1063762803"/>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57200" y="477838"/>
            <a:ext cx="8229600" cy="1143000"/>
          </a:xfrm>
        </p:spPr>
        <p:txBody>
          <a:bodyPr/>
          <a:lstStyle>
            <a:lvl1pPr>
              <a:defRPr/>
            </a:lvl1pPr>
          </a:lstStyle>
          <a:p>
            <a:r>
              <a:rPr lang="sv-SE" dirty="0" smtClean="0"/>
              <a:t>HEADER</a:t>
            </a:r>
            <a:endParaRPr lang="sv-SE" dirty="0"/>
          </a:p>
        </p:txBody>
      </p:sp>
      <p:sp>
        <p:nvSpPr>
          <p:cNvPr id="3" name="Platshållare för text 2"/>
          <p:cNvSpPr>
            <a:spLocks noGrp="1"/>
          </p:cNvSpPr>
          <p:nvPr>
            <p:ph type="body" idx="1" hasCustomPrompt="1"/>
          </p:nvPr>
        </p:nvSpPr>
        <p:spPr>
          <a:xfrm>
            <a:off x="457200" y="17383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err="1" smtClean="0"/>
              <a:t>Header</a:t>
            </a:r>
            <a:r>
              <a:rPr lang="sv-SE" dirty="0" smtClean="0"/>
              <a:t> for…</a:t>
            </a:r>
            <a:br>
              <a:rPr lang="sv-SE" dirty="0" smtClean="0"/>
            </a:br>
            <a:r>
              <a:rPr lang="sv-SE" dirty="0" smtClean="0"/>
              <a:t>image / </a:t>
            </a:r>
            <a:r>
              <a:rPr lang="sv-SE" dirty="0" err="1" smtClean="0"/>
              <a:t>chart</a:t>
            </a:r>
            <a:r>
              <a:rPr lang="sv-SE" dirty="0" smtClean="0"/>
              <a:t>/ </a:t>
            </a:r>
            <a:r>
              <a:rPr lang="sv-SE" dirty="0" err="1" smtClean="0"/>
              <a:t>movie</a:t>
            </a:r>
            <a:endParaRPr lang="sv-SE" dirty="0" smtClean="0"/>
          </a:p>
        </p:txBody>
      </p:sp>
      <p:sp>
        <p:nvSpPr>
          <p:cNvPr id="4" name="Platshållare för innehåll 3"/>
          <p:cNvSpPr>
            <a:spLocks noGrp="1"/>
          </p:cNvSpPr>
          <p:nvPr>
            <p:ph sz="half" idx="2" hasCustomPrompt="1"/>
          </p:nvPr>
        </p:nvSpPr>
        <p:spPr>
          <a:xfrm>
            <a:off x="457200" y="2378075"/>
            <a:ext cx="4040188" cy="249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err="1" smtClean="0"/>
              <a:t>Content</a:t>
            </a:r>
            <a:endParaRPr lang="sv-SE" dirty="0" smtClean="0"/>
          </a:p>
          <a:p>
            <a:pPr lvl="1"/>
            <a:r>
              <a:rPr lang="sv-SE" dirty="0" err="1" smtClean="0"/>
              <a:t>Level</a:t>
            </a:r>
            <a:r>
              <a:rPr lang="sv-SE" dirty="0" smtClean="0"/>
              <a:t> 2</a:t>
            </a:r>
          </a:p>
          <a:p>
            <a:pPr lvl="2"/>
            <a:r>
              <a:rPr lang="sv-SE" dirty="0" err="1" smtClean="0"/>
              <a:t>Level</a:t>
            </a:r>
            <a:r>
              <a:rPr lang="sv-SE" dirty="0" smtClean="0"/>
              <a:t> 3</a:t>
            </a:r>
          </a:p>
          <a:p>
            <a:pPr lvl="3"/>
            <a:r>
              <a:rPr lang="sv-SE" dirty="0" err="1" smtClean="0"/>
              <a:t>Level</a:t>
            </a:r>
            <a:r>
              <a:rPr lang="sv-SE" dirty="0" smtClean="0"/>
              <a:t> 4</a:t>
            </a:r>
          </a:p>
          <a:p>
            <a:pPr lvl="4"/>
            <a:r>
              <a:rPr lang="sv-SE" dirty="0" err="1" smtClean="0"/>
              <a:t>Level</a:t>
            </a:r>
            <a:r>
              <a:rPr lang="sv-SE" dirty="0" smtClean="0"/>
              <a:t> 5</a:t>
            </a:r>
            <a:endParaRPr lang="sv-SE" dirty="0"/>
          </a:p>
        </p:txBody>
      </p:sp>
      <p:sp>
        <p:nvSpPr>
          <p:cNvPr id="5" name="Platshållare för text 4"/>
          <p:cNvSpPr>
            <a:spLocks noGrp="1"/>
          </p:cNvSpPr>
          <p:nvPr>
            <p:ph type="body" sz="quarter" idx="3" hasCustomPrompt="1"/>
          </p:nvPr>
        </p:nvSpPr>
        <p:spPr>
          <a:xfrm>
            <a:off x="4645025" y="17383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err="1" smtClean="0"/>
              <a:t>Header</a:t>
            </a:r>
            <a:r>
              <a:rPr lang="sv-SE" dirty="0" smtClean="0"/>
              <a:t> for…</a:t>
            </a:r>
            <a:br>
              <a:rPr lang="sv-SE" dirty="0" smtClean="0"/>
            </a:br>
            <a:r>
              <a:rPr lang="sv-SE" dirty="0" smtClean="0"/>
              <a:t>image / </a:t>
            </a:r>
            <a:r>
              <a:rPr lang="sv-SE" dirty="0" err="1" smtClean="0"/>
              <a:t>chart</a:t>
            </a:r>
            <a:r>
              <a:rPr lang="sv-SE" dirty="0" smtClean="0"/>
              <a:t>/ </a:t>
            </a:r>
            <a:r>
              <a:rPr lang="sv-SE" dirty="0" err="1" smtClean="0"/>
              <a:t>movie</a:t>
            </a:r>
            <a:endParaRPr lang="sv-SE" dirty="0" smtClean="0"/>
          </a:p>
        </p:txBody>
      </p:sp>
      <p:sp>
        <p:nvSpPr>
          <p:cNvPr id="6" name="Platshållare för innehåll 5"/>
          <p:cNvSpPr>
            <a:spLocks noGrp="1"/>
          </p:cNvSpPr>
          <p:nvPr>
            <p:ph sz="quarter" idx="4" hasCustomPrompt="1"/>
          </p:nvPr>
        </p:nvSpPr>
        <p:spPr>
          <a:xfrm>
            <a:off x="4645025" y="2378075"/>
            <a:ext cx="4041775" cy="249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err="1" smtClean="0"/>
              <a:t>Content</a:t>
            </a:r>
            <a:endParaRPr lang="sv-SE" dirty="0" smtClean="0"/>
          </a:p>
          <a:p>
            <a:pPr lvl="1"/>
            <a:r>
              <a:rPr lang="sv-SE" dirty="0" err="1" smtClean="0"/>
              <a:t>Level</a:t>
            </a:r>
            <a:r>
              <a:rPr lang="sv-SE" dirty="0" smtClean="0"/>
              <a:t> 2</a:t>
            </a:r>
          </a:p>
          <a:p>
            <a:pPr lvl="2"/>
            <a:r>
              <a:rPr lang="sv-SE" dirty="0" err="1" smtClean="0"/>
              <a:t>Level</a:t>
            </a:r>
            <a:r>
              <a:rPr lang="sv-SE" dirty="0" smtClean="0"/>
              <a:t> 3</a:t>
            </a:r>
          </a:p>
          <a:p>
            <a:pPr lvl="3"/>
            <a:r>
              <a:rPr lang="sv-SE" dirty="0" err="1" smtClean="0"/>
              <a:t>Level</a:t>
            </a:r>
            <a:r>
              <a:rPr lang="sv-SE" dirty="0" smtClean="0"/>
              <a:t> 4</a:t>
            </a:r>
          </a:p>
          <a:p>
            <a:pPr lvl="4"/>
            <a:r>
              <a:rPr lang="sv-SE" dirty="0" err="1" smtClean="0"/>
              <a:t>Level</a:t>
            </a:r>
            <a:r>
              <a:rPr lang="sv-SE" dirty="0" smtClean="0"/>
              <a:t> 5</a:t>
            </a:r>
            <a:endParaRPr lang="sv-SE" dirty="0"/>
          </a:p>
        </p:txBody>
      </p:sp>
    </p:spTree>
    <p:extLst>
      <p:ext uri="{BB962C8B-B14F-4D97-AF65-F5344CB8AC3E}">
        <p14:creationId xmlns:p14="http://schemas.microsoft.com/office/powerpoint/2010/main" val="262878896"/>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57200" y="554038"/>
            <a:ext cx="8229600" cy="4030662"/>
          </a:xfrm>
        </p:spPr>
        <p:txBody>
          <a:bodyPr/>
          <a:lstStyle/>
          <a:p>
            <a:r>
              <a:rPr lang="sv-SE" dirty="0" err="1" smtClean="0"/>
              <a:t>Header</a:t>
            </a:r>
            <a:endParaRPr lang="sv-SE" dirty="0"/>
          </a:p>
        </p:txBody>
      </p:sp>
      <p:sp>
        <p:nvSpPr>
          <p:cNvPr id="3" name="Platshållare för datum 2"/>
          <p:cNvSpPr>
            <a:spLocks noGrp="1"/>
          </p:cNvSpPr>
          <p:nvPr>
            <p:ph type="dt" sz="half" idx="10"/>
          </p:nvPr>
        </p:nvSpPr>
        <p:spPr/>
        <p:txBody>
          <a:bodyPr/>
          <a:lstStyle/>
          <a:p>
            <a:endParaRPr lang="sv-SE">
              <a:solidFill>
                <a:srgbClr val="4C4C4C">
                  <a:tint val="75000"/>
                </a:srgbClr>
              </a:solidFill>
            </a:endParaRPr>
          </a:p>
        </p:txBody>
      </p:sp>
      <p:sp>
        <p:nvSpPr>
          <p:cNvPr id="4" name="Platshållare för sidfot 3"/>
          <p:cNvSpPr>
            <a:spLocks noGrp="1"/>
          </p:cNvSpPr>
          <p:nvPr>
            <p:ph type="ftr" sz="quarter" idx="11"/>
          </p:nvPr>
        </p:nvSpPr>
        <p:spPr/>
        <p:txBody>
          <a:bodyPr/>
          <a:lstStyle/>
          <a:p>
            <a:endParaRPr lang="sv-SE">
              <a:solidFill>
                <a:srgbClr val="4C4C4C">
                  <a:tint val="75000"/>
                </a:srgbClr>
              </a:solidFill>
            </a:endParaRPr>
          </a:p>
        </p:txBody>
      </p:sp>
      <p:sp>
        <p:nvSpPr>
          <p:cNvPr id="5" name="Platshållare för bildnummer 4"/>
          <p:cNvSpPr>
            <a:spLocks noGrp="1"/>
          </p:cNvSpPr>
          <p:nvPr>
            <p:ph type="sldNum" sz="quarter" idx="12"/>
          </p:nvPr>
        </p:nvSpPr>
        <p:spPr/>
        <p:txBody>
          <a:bodyPr/>
          <a:lstStyle/>
          <a:p>
            <a:pPr algn="ctr">
              <a:buClr>
                <a:srgbClr val="7F7F7F"/>
              </a:buClr>
              <a:buSzPct val="25000"/>
              <a:buFont typeface="Trebuchet MS"/>
              <a:buNone/>
            </a:pPr>
            <a:fld id="{00000000-1234-1234-1234-123412341234}" type="slidenum">
              <a:rPr lang="en-GB" b="1" smtClean="0">
                <a:solidFill>
                  <a:srgbClr val="7F7F7F"/>
                </a:solidFill>
                <a:latin typeface="Trebuchet MS"/>
                <a:ea typeface="Trebuchet MS"/>
                <a:cs typeface="Trebuchet MS"/>
                <a:sym typeface="Trebuchet MS"/>
              </a:rPr>
              <a:pPr algn="ctr">
                <a:buClr>
                  <a:srgbClr val="7F7F7F"/>
                </a:buClr>
                <a:buSzPct val="25000"/>
                <a:buFont typeface="Trebuchet MS"/>
                <a:buNone/>
              </a:pPr>
              <a:t>‹#›</a:t>
            </a:fld>
            <a:endParaRPr lang="en-GB" b="1">
              <a:solidFill>
                <a:srgbClr val="7F7F7F"/>
              </a:solidFill>
              <a:latin typeface="Trebuchet MS"/>
              <a:ea typeface="Trebuchet MS"/>
              <a:cs typeface="Trebuchet MS"/>
              <a:sym typeface="Trebuchet MS"/>
            </a:endParaRPr>
          </a:p>
        </p:txBody>
      </p:sp>
    </p:spTree>
    <p:extLst>
      <p:ext uri="{BB962C8B-B14F-4D97-AF65-F5344CB8AC3E}">
        <p14:creationId xmlns:p14="http://schemas.microsoft.com/office/powerpoint/2010/main" val="1234336791"/>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0661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57200" y="273050"/>
            <a:ext cx="3008313" cy="1162050"/>
          </a:xfrm>
        </p:spPr>
        <p:txBody>
          <a:bodyPr anchor="b"/>
          <a:lstStyle>
            <a:lvl1pPr algn="l">
              <a:defRPr sz="2000" b="1" baseline="0"/>
            </a:lvl1pPr>
          </a:lstStyle>
          <a:p>
            <a:r>
              <a:rPr lang="sv-SE" dirty="0" err="1" smtClean="0"/>
              <a:t>Header</a:t>
            </a:r>
            <a:r>
              <a:rPr lang="sv-SE" dirty="0" smtClean="0"/>
              <a:t> for…</a:t>
            </a:r>
            <a:br>
              <a:rPr lang="sv-SE" dirty="0" smtClean="0"/>
            </a:br>
            <a:r>
              <a:rPr lang="sv-SE" dirty="0" smtClean="0"/>
              <a:t>image / </a:t>
            </a:r>
            <a:r>
              <a:rPr lang="sv-SE" dirty="0" err="1" smtClean="0"/>
              <a:t>chart</a:t>
            </a:r>
            <a:r>
              <a:rPr lang="sv-SE" dirty="0" smtClean="0"/>
              <a:t>/ </a:t>
            </a:r>
            <a:r>
              <a:rPr lang="sv-SE" dirty="0" err="1" smtClean="0"/>
              <a:t>movie</a:t>
            </a:r>
            <a:endParaRPr lang="sv-SE" dirty="0"/>
          </a:p>
        </p:txBody>
      </p:sp>
      <p:sp>
        <p:nvSpPr>
          <p:cNvPr id="3" name="Platshållare för innehåll 2"/>
          <p:cNvSpPr>
            <a:spLocks noGrp="1"/>
          </p:cNvSpPr>
          <p:nvPr>
            <p:ph idx="1" hasCustomPrompt="1"/>
          </p:nvPr>
        </p:nvSpPr>
        <p:spPr>
          <a:xfrm>
            <a:off x="3575050" y="273050"/>
            <a:ext cx="5111750" cy="44259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err="1" smtClean="0"/>
              <a:t>Content</a:t>
            </a:r>
            <a:endParaRPr lang="sv-SE" dirty="0" smtClean="0"/>
          </a:p>
          <a:p>
            <a:pPr lvl="1"/>
            <a:r>
              <a:rPr lang="sv-SE" dirty="0" err="1" smtClean="0"/>
              <a:t>Level</a:t>
            </a:r>
            <a:r>
              <a:rPr lang="sv-SE" dirty="0" smtClean="0"/>
              <a:t> 2</a:t>
            </a:r>
          </a:p>
          <a:p>
            <a:pPr lvl="2"/>
            <a:r>
              <a:rPr lang="sv-SE" dirty="0" err="1" smtClean="0"/>
              <a:t>Level</a:t>
            </a:r>
            <a:r>
              <a:rPr lang="sv-SE" dirty="0" smtClean="0"/>
              <a:t> 3</a:t>
            </a:r>
          </a:p>
          <a:p>
            <a:pPr lvl="3"/>
            <a:r>
              <a:rPr lang="sv-SE" dirty="0" err="1" smtClean="0"/>
              <a:t>Level</a:t>
            </a:r>
            <a:r>
              <a:rPr lang="sv-SE" dirty="0" smtClean="0"/>
              <a:t> 4</a:t>
            </a:r>
          </a:p>
          <a:p>
            <a:pPr lvl="4"/>
            <a:r>
              <a:rPr lang="sv-SE" dirty="0" err="1" smtClean="0"/>
              <a:t>Level</a:t>
            </a:r>
            <a:r>
              <a:rPr lang="sv-SE" dirty="0" smtClean="0"/>
              <a:t> 5</a:t>
            </a:r>
            <a:endParaRPr lang="sv-SE" dirty="0"/>
          </a:p>
        </p:txBody>
      </p:sp>
      <p:sp>
        <p:nvSpPr>
          <p:cNvPr id="4" name="Platshållare för text 3"/>
          <p:cNvSpPr>
            <a:spLocks noGrp="1"/>
          </p:cNvSpPr>
          <p:nvPr>
            <p:ph type="body" sz="half" idx="2" hasCustomPrompt="1"/>
          </p:nvPr>
        </p:nvSpPr>
        <p:spPr>
          <a:xfrm>
            <a:off x="457200" y="1435101"/>
            <a:ext cx="3008313" cy="3263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err="1" smtClean="0"/>
              <a:t>Content</a:t>
            </a:r>
            <a:endParaRPr lang="sv-SE" dirty="0" smtClean="0"/>
          </a:p>
        </p:txBody>
      </p:sp>
    </p:spTree>
    <p:extLst>
      <p:ext uri="{BB962C8B-B14F-4D97-AF65-F5344CB8AC3E}">
        <p14:creationId xmlns:p14="http://schemas.microsoft.com/office/powerpoint/2010/main" val="2771231691"/>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06588" y="3667124"/>
            <a:ext cx="5486400" cy="566738"/>
          </a:xfrm>
        </p:spPr>
        <p:txBody>
          <a:bodyPr anchor="b"/>
          <a:lstStyle>
            <a:lvl1pPr algn="ctr">
              <a:defRPr sz="2000" b="1"/>
            </a:lvl1pPr>
          </a:lstStyle>
          <a:p>
            <a:r>
              <a:rPr lang="sv-SE" dirty="0" smtClean="0"/>
              <a:t>Image </a:t>
            </a:r>
            <a:r>
              <a:rPr lang="sv-SE" dirty="0" err="1" smtClean="0"/>
              <a:t>header</a:t>
            </a:r>
            <a:endParaRPr lang="sv-SE" dirty="0"/>
          </a:p>
        </p:txBody>
      </p:sp>
      <p:sp>
        <p:nvSpPr>
          <p:cNvPr id="3" name="Platshållare för bild 2"/>
          <p:cNvSpPr>
            <a:spLocks noGrp="1"/>
          </p:cNvSpPr>
          <p:nvPr>
            <p:ph type="pic" idx="1" hasCustomPrompt="1"/>
          </p:nvPr>
        </p:nvSpPr>
        <p:spPr>
          <a:xfrm>
            <a:off x="0" y="1"/>
            <a:ext cx="9144000" cy="3606799"/>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smtClean="0"/>
              <a:t>IMAGE</a:t>
            </a:r>
            <a:endParaRPr lang="sv-SE" dirty="0"/>
          </a:p>
        </p:txBody>
      </p:sp>
      <p:sp>
        <p:nvSpPr>
          <p:cNvPr id="4" name="Platshållare för text 3"/>
          <p:cNvSpPr>
            <a:spLocks noGrp="1"/>
          </p:cNvSpPr>
          <p:nvPr>
            <p:ph type="body" sz="half" idx="2" hasCustomPrompt="1"/>
          </p:nvPr>
        </p:nvSpPr>
        <p:spPr>
          <a:xfrm>
            <a:off x="1906588" y="4233862"/>
            <a:ext cx="5486400" cy="80486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Image </a:t>
            </a:r>
            <a:r>
              <a:rPr lang="sv-SE" dirty="0" err="1" smtClean="0"/>
              <a:t>content</a:t>
            </a:r>
            <a:endParaRPr lang="sv-SE" dirty="0" smtClean="0"/>
          </a:p>
        </p:txBody>
      </p:sp>
    </p:spTree>
    <p:extLst>
      <p:ext uri="{BB962C8B-B14F-4D97-AF65-F5344CB8AC3E}">
        <p14:creationId xmlns:p14="http://schemas.microsoft.com/office/powerpoint/2010/main" val="136636271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2133600"/>
            <a:ext cx="7772400" cy="13620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Source Sans Pro"/>
              <a:buNone/>
              <a:defRPr sz="4000" b="1" i="0" u="none" strike="noStrike" cap="none">
                <a:solidFill>
                  <a:schemeClr val="dk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722312" y="633412"/>
            <a:ext cx="7772400" cy="1500300"/>
          </a:xfrm>
          <a:prstGeom prst="rect">
            <a:avLst/>
          </a:prstGeom>
          <a:noFill/>
          <a:ln>
            <a:noFill/>
          </a:ln>
        </p:spPr>
        <p:txBody>
          <a:bodyPr lIns="91425" tIns="91425" rIns="91425" bIns="91425" anchor="b" anchorCtr="0"/>
          <a:lstStyle>
            <a:lvl1pPr marL="0" marR="0" lvl="0" indent="0" algn="l" rtl="0">
              <a:spcBef>
                <a:spcPts val="400"/>
              </a:spcBef>
              <a:buClr>
                <a:srgbClr val="949494"/>
              </a:buClr>
              <a:buFont typeface="Arial"/>
              <a:buNone/>
              <a:defRPr sz="2000" b="0" i="0" u="none" strike="noStrike" cap="none">
                <a:solidFill>
                  <a:srgbClr val="949494"/>
                </a:solidFill>
                <a:latin typeface="Source Sans Pro"/>
                <a:ea typeface="Source Sans Pro"/>
                <a:cs typeface="Source Sans Pro"/>
                <a:sym typeface="Source Sans Pro"/>
              </a:defRPr>
            </a:lvl1pPr>
            <a:lvl2pPr marL="457200" marR="0" lvl="1" indent="0" algn="l" rtl="0">
              <a:spcBef>
                <a:spcPts val="360"/>
              </a:spcBef>
              <a:buClr>
                <a:srgbClr val="949494"/>
              </a:buClr>
              <a:buFont typeface="Arial"/>
              <a:buNone/>
              <a:defRPr sz="1800" b="0" i="0" u="none" strike="noStrike" cap="none">
                <a:solidFill>
                  <a:srgbClr val="949494"/>
                </a:solidFill>
                <a:latin typeface="Source Sans Pro"/>
                <a:ea typeface="Source Sans Pro"/>
                <a:cs typeface="Source Sans Pro"/>
                <a:sym typeface="Source Sans Pro"/>
              </a:defRPr>
            </a:lvl2pPr>
            <a:lvl3pPr marL="914400" marR="0" lvl="2" indent="0" algn="l" rtl="0">
              <a:spcBef>
                <a:spcPts val="320"/>
              </a:spcBef>
              <a:buClr>
                <a:srgbClr val="949494"/>
              </a:buClr>
              <a:buFont typeface="Arial"/>
              <a:buNone/>
              <a:defRPr sz="1600" b="0" i="0" u="none" strike="noStrike" cap="none">
                <a:solidFill>
                  <a:srgbClr val="949494"/>
                </a:solidFill>
                <a:latin typeface="Source Sans Pro"/>
                <a:ea typeface="Source Sans Pro"/>
                <a:cs typeface="Source Sans Pro"/>
                <a:sym typeface="Source Sans Pro"/>
              </a:defRPr>
            </a:lvl3pPr>
            <a:lvl4pPr marL="1371600" marR="0" lvl="3" indent="0" algn="l" rtl="0">
              <a:spcBef>
                <a:spcPts val="280"/>
              </a:spcBef>
              <a:buClr>
                <a:srgbClr val="949494"/>
              </a:buClr>
              <a:buFont typeface="Arial"/>
              <a:buNone/>
              <a:defRPr sz="1400" b="0" i="0" u="none" strike="noStrike" cap="none">
                <a:solidFill>
                  <a:srgbClr val="949494"/>
                </a:solidFill>
                <a:latin typeface="Source Sans Pro"/>
                <a:ea typeface="Source Sans Pro"/>
                <a:cs typeface="Source Sans Pro"/>
                <a:sym typeface="Source Sans Pro"/>
              </a:defRPr>
            </a:lvl4pPr>
            <a:lvl5pPr marL="1828800" marR="0" lvl="4" indent="0" algn="l" rtl="0">
              <a:spcBef>
                <a:spcPts val="280"/>
              </a:spcBef>
              <a:buClr>
                <a:srgbClr val="949494"/>
              </a:buClr>
              <a:buFont typeface="Arial"/>
              <a:buNone/>
              <a:defRPr sz="1400" b="0" i="0" u="none" strike="noStrike" cap="none">
                <a:solidFill>
                  <a:srgbClr val="949494"/>
                </a:solidFill>
                <a:latin typeface="Source Sans Pro"/>
                <a:ea typeface="Source Sans Pro"/>
                <a:cs typeface="Source Sans Pro"/>
                <a:sym typeface="Source Sans Pro"/>
              </a:defRPr>
            </a:lvl5pPr>
            <a:lvl6pPr marL="2286000" marR="0" lvl="5" indent="0" algn="l" rtl="0">
              <a:spcBef>
                <a:spcPts val="280"/>
              </a:spcBef>
              <a:buClr>
                <a:srgbClr val="949494"/>
              </a:buClr>
              <a:buFont typeface="Arial"/>
              <a:buNone/>
              <a:defRPr sz="1400" b="0" i="0" u="none" strike="noStrike" cap="none">
                <a:solidFill>
                  <a:srgbClr val="949494"/>
                </a:solidFill>
                <a:latin typeface="Source Sans Pro"/>
                <a:ea typeface="Source Sans Pro"/>
                <a:cs typeface="Source Sans Pro"/>
                <a:sym typeface="Source Sans Pro"/>
              </a:defRPr>
            </a:lvl6pPr>
            <a:lvl7pPr marL="2743200" marR="0" lvl="6" indent="0" algn="l" rtl="0">
              <a:spcBef>
                <a:spcPts val="280"/>
              </a:spcBef>
              <a:buClr>
                <a:srgbClr val="949494"/>
              </a:buClr>
              <a:buFont typeface="Arial"/>
              <a:buNone/>
              <a:defRPr sz="1400" b="0" i="0" u="none" strike="noStrike" cap="none">
                <a:solidFill>
                  <a:srgbClr val="949494"/>
                </a:solidFill>
                <a:latin typeface="Source Sans Pro"/>
                <a:ea typeface="Source Sans Pro"/>
                <a:cs typeface="Source Sans Pro"/>
                <a:sym typeface="Source Sans Pro"/>
              </a:defRPr>
            </a:lvl7pPr>
            <a:lvl8pPr marL="3200400" marR="0" lvl="7" indent="0" algn="l" rtl="0">
              <a:spcBef>
                <a:spcPts val="280"/>
              </a:spcBef>
              <a:buClr>
                <a:srgbClr val="949494"/>
              </a:buClr>
              <a:buFont typeface="Arial"/>
              <a:buNone/>
              <a:defRPr sz="1400" b="0" i="0" u="none" strike="noStrike" cap="none">
                <a:solidFill>
                  <a:srgbClr val="949494"/>
                </a:solidFill>
                <a:latin typeface="Source Sans Pro"/>
                <a:ea typeface="Source Sans Pro"/>
                <a:cs typeface="Source Sans Pro"/>
                <a:sym typeface="Source Sans Pro"/>
              </a:defRPr>
            </a:lvl8pPr>
            <a:lvl9pPr marL="3657600" marR="0" lvl="8" indent="0" algn="l" rtl="0">
              <a:spcBef>
                <a:spcPts val="280"/>
              </a:spcBef>
              <a:buClr>
                <a:srgbClr val="949494"/>
              </a:buClr>
              <a:buFont typeface="Arial"/>
              <a:buNone/>
              <a:defRPr sz="1400" b="0" i="0" u="none" strike="noStrike" cap="none">
                <a:solidFill>
                  <a:srgbClr val="949494"/>
                </a:solidFill>
                <a:latin typeface="Source Sans Pro"/>
                <a:ea typeface="Source Sans Pro"/>
                <a:cs typeface="Source Sans Pro"/>
                <a:sym typeface="Source Sans Pro"/>
              </a:defRPr>
            </a:lvl9pPr>
          </a:lstStyle>
          <a:p>
            <a:endParaRPr/>
          </a:p>
        </p:txBody>
      </p:sp>
      <p:sp>
        <p:nvSpPr>
          <p:cNvPr id="30" name="Shape 30"/>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949494"/>
              </a:buClr>
              <a:buFont typeface="Arial"/>
              <a:buNone/>
              <a:defRPr sz="1200" b="0" i="0" u="none" strike="noStrike" cap="none">
                <a:solidFill>
                  <a:srgbClr val="949494"/>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1" name="Shape 31"/>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949494"/>
              </a:buClr>
              <a:buFont typeface="Arial"/>
              <a:buNone/>
              <a:defRPr sz="1200" b="0" i="0" u="none" strike="noStrike" cap="none">
                <a:solidFill>
                  <a:srgbClr val="949494"/>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Shape 32"/>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7F7F7F"/>
              </a:buClr>
              <a:buSzPct val="25000"/>
              <a:buFont typeface="Trebuchet MS"/>
              <a:buNone/>
            </a:pPr>
            <a:fld id="{00000000-1234-1234-1234-123412341234}" type="slidenum">
              <a:rPr lang="en-GB" sz="1200" b="1" i="0" u="none" strike="noStrike" cap="none">
                <a:solidFill>
                  <a:srgbClr val="7F7F7F"/>
                </a:solidFill>
                <a:latin typeface="Trebuchet MS"/>
                <a:ea typeface="Trebuchet MS"/>
                <a:cs typeface="Trebuchet MS"/>
                <a:sym typeface="Trebuchet MS"/>
              </a:rPr>
              <a:t>‹#›</a:t>
            </a:fld>
            <a:endParaRPr lang="en-GB" sz="1200" b="1" i="0" u="none" strike="noStrike" cap="none">
              <a:solidFill>
                <a:srgbClr val="7F7F7F"/>
              </a:solidFill>
              <a:latin typeface="Trebuchet MS"/>
              <a:ea typeface="Trebuchet MS"/>
              <a:cs typeface="Trebuchet MS"/>
              <a:sym typeface="Trebuchet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Innehåll med bild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73050"/>
            <a:ext cx="3008400" cy="11619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Source Sans Pro"/>
              <a:buNone/>
              <a:defRPr sz="2000" b="1" i="0" u="none" strike="noStrike" cap="none">
                <a:solidFill>
                  <a:schemeClr val="dk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0" name="Shape 40"/>
          <p:cNvSpPr txBox="1">
            <a:spLocks noGrp="1"/>
          </p:cNvSpPr>
          <p:nvPr>
            <p:ph type="body" idx="1"/>
          </p:nvPr>
        </p:nvSpPr>
        <p:spPr>
          <a:xfrm>
            <a:off x="3575050" y="273050"/>
            <a:ext cx="5111700" cy="44259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Source Sans Pro"/>
                <a:ea typeface="Source Sans Pro"/>
                <a:cs typeface="Source Sans Pro"/>
                <a:sym typeface="Source Sans Pro"/>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41" name="Shape 41"/>
          <p:cNvSpPr txBox="1">
            <a:spLocks noGrp="1"/>
          </p:cNvSpPr>
          <p:nvPr>
            <p:ph type="body" idx="2"/>
          </p:nvPr>
        </p:nvSpPr>
        <p:spPr>
          <a:xfrm>
            <a:off x="457200" y="1435100"/>
            <a:ext cx="3008400" cy="3264000"/>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Source Sans Pro"/>
                <a:ea typeface="Source Sans Pro"/>
                <a:cs typeface="Source Sans Pro"/>
                <a:sym typeface="Source Sans Pro"/>
              </a:defRPr>
            </a:lvl1pPr>
            <a:lvl2pPr marL="457200" marR="0" lvl="1" indent="0" algn="l" rtl="0">
              <a:spcBef>
                <a:spcPts val="240"/>
              </a:spcBef>
              <a:buClr>
                <a:schemeClr val="dk1"/>
              </a:buClr>
              <a:buFont typeface="Arial"/>
              <a:buNone/>
              <a:defRPr sz="12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200"/>
              </a:spcBef>
              <a:buClr>
                <a:schemeClr val="dk1"/>
              </a:buClr>
              <a:buFont typeface="Arial"/>
              <a:buNone/>
              <a:defRPr sz="10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180"/>
              </a:spcBef>
              <a:buClr>
                <a:schemeClr val="dk1"/>
              </a:buClr>
              <a:buFont typeface="Arial"/>
              <a:buNone/>
              <a:defRPr sz="9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180"/>
              </a:spcBef>
              <a:buClr>
                <a:schemeClr val="dk1"/>
              </a:buClr>
              <a:buFont typeface="Arial"/>
              <a:buNone/>
              <a:defRPr sz="9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180"/>
              </a:spcBef>
              <a:buClr>
                <a:schemeClr val="dk1"/>
              </a:buClr>
              <a:buFont typeface="Arial"/>
              <a:buNone/>
              <a:defRPr sz="9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180"/>
              </a:spcBef>
              <a:buClr>
                <a:schemeClr val="dk1"/>
              </a:buClr>
              <a:buFont typeface="Arial"/>
              <a:buNone/>
              <a:defRPr sz="9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180"/>
              </a:spcBef>
              <a:buClr>
                <a:schemeClr val="dk1"/>
              </a:buClr>
              <a:buFont typeface="Arial"/>
              <a:buNone/>
              <a:defRPr sz="9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180"/>
              </a:spcBef>
              <a:buClr>
                <a:schemeClr val="dk1"/>
              </a:buClr>
              <a:buFont typeface="Arial"/>
              <a:buNone/>
              <a:defRPr sz="9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4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4905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Source Sans Pro"/>
              <a:buNone/>
              <a:defRPr sz="4400" b="1" i="0" u="none" strike="noStrike" cap="none">
                <a:solidFill>
                  <a:schemeClr val="dk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6" name="Shape 46"/>
          <p:cNvSpPr txBox="1">
            <a:spLocks noGrp="1"/>
          </p:cNvSpPr>
          <p:nvPr>
            <p:ph type="body" idx="1"/>
          </p:nvPr>
        </p:nvSpPr>
        <p:spPr>
          <a:xfrm>
            <a:off x="457200" y="1790699"/>
            <a:ext cx="4038600" cy="30099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7" name="Shape 47"/>
          <p:cNvSpPr txBox="1">
            <a:spLocks noGrp="1"/>
          </p:cNvSpPr>
          <p:nvPr>
            <p:ph type="body" idx="2"/>
          </p:nvPr>
        </p:nvSpPr>
        <p:spPr>
          <a:xfrm>
            <a:off x="4648200" y="1790699"/>
            <a:ext cx="4038600" cy="30099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Jämförelse">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4778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Source Sans Pro"/>
              <a:buNone/>
              <a:defRPr sz="4400" b="1" i="0" u="none" strike="noStrike" cap="none">
                <a:solidFill>
                  <a:schemeClr val="dk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0" name="Shape 50"/>
          <p:cNvSpPr txBox="1">
            <a:spLocks noGrp="1"/>
          </p:cNvSpPr>
          <p:nvPr>
            <p:ph type="body" idx="1"/>
          </p:nvPr>
        </p:nvSpPr>
        <p:spPr>
          <a:xfrm>
            <a:off x="457200" y="1738313"/>
            <a:ext cx="4040100" cy="639900"/>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Source Sans Pro"/>
                <a:ea typeface="Source Sans Pro"/>
                <a:cs typeface="Source Sans Pro"/>
                <a:sym typeface="Source Sans Pro"/>
              </a:defRPr>
            </a:lvl1pPr>
            <a:lvl2pPr marL="457200" marR="0" lvl="1" indent="0" algn="l" rtl="0">
              <a:spcBef>
                <a:spcPts val="400"/>
              </a:spcBef>
              <a:buClr>
                <a:schemeClr val="dk1"/>
              </a:buClr>
              <a:buFont typeface="Arial"/>
              <a:buNone/>
              <a:defRPr sz="2000" b="1" i="0" u="none" strike="noStrike" cap="none">
                <a:solidFill>
                  <a:schemeClr val="dk1"/>
                </a:solidFill>
                <a:latin typeface="Source Sans Pro"/>
                <a:ea typeface="Source Sans Pro"/>
                <a:cs typeface="Source Sans Pro"/>
                <a:sym typeface="Source Sans Pro"/>
              </a:defRPr>
            </a:lvl2pPr>
            <a:lvl3pPr marL="914400" marR="0" lvl="2" indent="0" algn="l" rtl="0">
              <a:spcBef>
                <a:spcPts val="360"/>
              </a:spcBef>
              <a:buClr>
                <a:schemeClr val="dk1"/>
              </a:buClr>
              <a:buFont typeface="Arial"/>
              <a:buNone/>
              <a:defRPr sz="1800" b="1" i="0" u="none" strike="noStrike" cap="none">
                <a:solidFill>
                  <a:schemeClr val="dk1"/>
                </a:solidFill>
                <a:latin typeface="Source Sans Pro"/>
                <a:ea typeface="Source Sans Pro"/>
                <a:cs typeface="Source Sans Pro"/>
                <a:sym typeface="Source Sans Pro"/>
              </a:defRPr>
            </a:lvl3pPr>
            <a:lvl4pPr marL="1371600" marR="0" lvl="3" indent="0" algn="l" rtl="0">
              <a:spcBef>
                <a:spcPts val="320"/>
              </a:spcBef>
              <a:buClr>
                <a:schemeClr val="dk1"/>
              </a:buClr>
              <a:buFont typeface="Arial"/>
              <a:buNone/>
              <a:defRPr sz="1600" b="1" i="0" u="none" strike="noStrike" cap="none">
                <a:solidFill>
                  <a:schemeClr val="dk1"/>
                </a:solidFill>
                <a:latin typeface="Source Sans Pro"/>
                <a:ea typeface="Source Sans Pro"/>
                <a:cs typeface="Source Sans Pro"/>
                <a:sym typeface="Source Sans Pro"/>
              </a:defRPr>
            </a:lvl4pPr>
            <a:lvl5pPr marL="1828800" marR="0" lvl="4" indent="0" algn="l" rtl="0">
              <a:spcBef>
                <a:spcPts val="320"/>
              </a:spcBef>
              <a:buClr>
                <a:schemeClr val="dk1"/>
              </a:buClr>
              <a:buFont typeface="Arial"/>
              <a:buNone/>
              <a:defRPr sz="1600" b="1" i="0" u="none" strike="noStrike" cap="none">
                <a:solidFill>
                  <a:schemeClr val="dk1"/>
                </a:solidFill>
                <a:latin typeface="Source Sans Pro"/>
                <a:ea typeface="Source Sans Pro"/>
                <a:cs typeface="Source Sans Pro"/>
                <a:sym typeface="Source Sans Pro"/>
              </a:defRPr>
            </a:lvl5pPr>
            <a:lvl6pPr marL="2286000" marR="0" lvl="5" indent="0" algn="l" rtl="0">
              <a:spcBef>
                <a:spcPts val="320"/>
              </a:spcBef>
              <a:buClr>
                <a:schemeClr val="dk1"/>
              </a:buClr>
              <a:buFont typeface="Arial"/>
              <a:buNone/>
              <a:defRPr sz="1600" b="1" i="0" u="none" strike="noStrike" cap="none">
                <a:solidFill>
                  <a:schemeClr val="dk1"/>
                </a:solidFill>
                <a:latin typeface="Source Sans Pro"/>
                <a:ea typeface="Source Sans Pro"/>
                <a:cs typeface="Source Sans Pro"/>
                <a:sym typeface="Source Sans Pro"/>
              </a:defRPr>
            </a:lvl6pPr>
            <a:lvl7pPr marL="2743200" marR="0" lvl="6" indent="0" algn="l" rtl="0">
              <a:spcBef>
                <a:spcPts val="320"/>
              </a:spcBef>
              <a:buClr>
                <a:schemeClr val="dk1"/>
              </a:buClr>
              <a:buFont typeface="Arial"/>
              <a:buNone/>
              <a:defRPr sz="1600" b="1" i="0" u="none" strike="noStrike" cap="none">
                <a:solidFill>
                  <a:schemeClr val="dk1"/>
                </a:solidFill>
                <a:latin typeface="Source Sans Pro"/>
                <a:ea typeface="Source Sans Pro"/>
                <a:cs typeface="Source Sans Pro"/>
                <a:sym typeface="Source Sans Pro"/>
              </a:defRPr>
            </a:lvl7pPr>
            <a:lvl8pPr marL="3200400" marR="0" lvl="7" indent="0" algn="l" rtl="0">
              <a:spcBef>
                <a:spcPts val="320"/>
              </a:spcBef>
              <a:buClr>
                <a:schemeClr val="dk1"/>
              </a:buClr>
              <a:buFont typeface="Arial"/>
              <a:buNone/>
              <a:defRPr sz="1600" b="1" i="0" u="none" strike="noStrike" cap="none">
                <a:solidFill>
                  <a:schemeClr val="dk1"/>
                </a:solidFill>
                <a:latin typeface="Source Sans Pro"/>
                <a:ea typeface="Source Sans Pro"/>
                <a:cs typeface="Source Sans Pro"/>
                <a:sym typeface="Source Sans Pro"/>
              </a:defRPr>
            </a:lvl8pPr>
            <a:lvl9pPr marL="3657600" marR="0" lvl="8" indent="0" algn="l" rtl="0">
              <a:spcBef>
                <a:spcPts val="320"/>
              </a:spcBef>
              <a:buClr>
                <a:schemeClr val="dk1"/>
              </a:buClr>
              <a:buFont typeface="Arial"/>
              <a:buNone/>
              <a:defRPr sz="1600" b="1" i="0" u="none" strike="noStrike" cap="none">
                <a:solidFill>
                  <a:schemeClr val="dk1"/>
                </a:solidFill>
                <a:latin typeface="Source Sans Pro"/>
                <a:ea typeface="Source Sans Pro"/>
                <a:cs typeface="Source Sans Pro"/>
                <a:sym typeface="Source Sans Pro"/>
              </a:defRPr>
            </a:lvl9pPr>
          </a:lstStyle>
          <a:p>
            <a:endParaRPr/>
          </a:p>
        </p:txBody>
      </p:sp>
      <p:sp>
        <p:nvSpPr>
          <p:cNvPr id="51" name="Shape 51"/>
          <p:cNvSpPr txBox="1">
            <a:spLocks noGrp="1"/>
          </p:cNvSpPr>
          <p:nvPr>
            <p:ph type="body" idx="2"/>
          </p:nvPr>
        </p:nvSpPr>
        <p:spPr>
          <a:xfrm>
            <a:off x="457200" y="2378075"/>
            <a:ext cx="4040100" cy="2498700"/>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Source Sans Pro"/>
                <a:ea typeface="Source Sans Pro"/>
                <a:cs typeface="Source Sans Pro"/>
                <a:sym typeface="Source Sans Pro"/>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Source Sans Pro"/>
                <a:ea typeface="Source Sans Pro"/>
                <a:cs typeface="Source Sans Pro"/>
                <a:sym typeface="Source Sans Pro"/>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Source Sans Pro"/>
                <a:ea typeface="Source Sans Pro"/>
                <a:cs typeface="Source Sans Pro"/>
                <a:sym typeface="Source Sans Pro"/>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Source Sans Pro"/>
                <a:ea typeface="Source Sans Pro"/>
                <a:cs typeface="Source Sans Pro"/>
                <a:sym typeface="Source Sans Pro"/>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Source Sans Pro"/>
                <a:ea typeface="Source Sans Pro"/>
                <a:cs typeface="Source Sans Pro"/>
                <a:sym typeface="Source Sans Pro"/>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Source Sans Pro"/>
                <a:ea typeface="Source Sans Pro"/>
                <a:cs typeface="Source Sans Pro"/>
                <a:sym typeface="Source Sans Pro"/>
              </a:defRPr>
            </a:lvl9pPr>
          </a:lstStyle>
          <a:p>
            <a:endParaRPr/>
          </a:p>
        </p:txBody>
      </p:sp>
      <p:sp>
        <p:nvSpPr>
          <p:cNvPr id="52" name="Shape 52"/>
          <p:cNvSpPr txBox="1">
            <a:spLocks noGrp="1"/>
          </p:cNvSpPr>
          <p:nvPr>
            <p:ph type="body" idx="3"/>
          </p:nvPr>
        </p:nvSpPr>
        <p:spPr>
          <a:xfrm>
            <a:off x="4645025" y="1738313"/>
            <a:ext cx="4041900" cy="639900"/>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Source Sans Pro"/>
                <a:ea typeface="Source Sans Pro"/>
                <a:cs typeface="Source Sans Pro"/>
                <a:sym typeface="Source Sans Pro"/>
              </a:defRPr>
            </a:lvl1pPr>
            <a:lvl2pPr marL="457200" marR="0" lvl="1" indent="0" algn="l" rtl="0">
              <a:spcBef>
                <a:spcPts val="400"/>
              </a:spcBef>
              <a:buClr>
                <a:schemeClr val="dk1"/>
              </a:buClr>
              <a:buFont typeface="Arial"/>
              <a:buNone/>
              <a:defRPr sz="2000" b="1" i="0" u="none" strike="noStrike" cap="none">
                <a:solidFill>
                  <a:schemeClr val="dk1"/>
                </a:solidFill>
                <a:latin typeface="Source Sans Pro"/>
                <a:ea typeface="Source Sans Pro"/>
                <a:cs typeface="Source Sans Pro"/>
                <a:sym typeface="Source Sans Pro"/>
              </a:defRPr>
            </a:lvl2pPr>
            <a:lvl3pPr marL="914400" marR="0" lvl="2" indent="0" algn="l" rtl="0">
              <a:spcBef>
                <a:spcPts val="360"/>
              </a:spcBef>
              <a:buClr>
                <a:schemeClr val="dk1"/>
              </a:buClr>
              <a:buFont typeface="Arial"/>
              <a:buNone/>
              <a:defRPr sz="1800" b="1" i="0" u="none" strike="noStrike" cap="none">
                <a:solidFill>
                  <a:schemeClr val="dk1"/>
                </a:solidFill>
                <a:latin typeface="Source Sans Pro"/>
                <a:ea typeface="Source Sans Pro"/>
                <a:cs typeface="Source Sans Pro"/>
                <a:sym typeface="Source Sans Pro"/>
              </a:defRPr>
            </a:lvl3pPr>
            <a:lvl4pPr marL="1371600" marR="0" lvl="3" indent="0" algn="l" rtl="0">
              <a:spcBef>
                <a:spcPts val="320"/>
              </a:spcBef>
              <a:buClr>
                <a:schemeClr val="dk1"/>
              </a:buClr>
              <a:buFont typeface="Arial"/>
              <a:buNone/>
              <a:defRPr sz="1600" b="1" i="0" u="none" strike="noStrike" cap="none">
                <a:solidFill>
                  <a:schemeClr val="dk1"/>
                </a:solidFill>
                <a:latin typeface="Source Sans Pro"/>
                <a:ea typeface="Source Sans Pro"/>
                <a:cs typeface="Source Sans Pro"/>
                <a:sym typeface="Source Sans Pro"/>
              </a:defRPr>
            </a:lvl4pPr>
            <a:lvl5pPr marL="1828800" marR="0" lvl="4" indent="0" algn="l" rtl="0">
              <a:spcBef>
                <a:spcPts val="320"/>
              </a:spcBef>
              <a:buClr>
                <a:schemeClr val="dk1"/>
              </a:buClr>
              <a:buFont typeface="Arial"/>
              <a:buNone/>
              <a:defRPr sz="1600" b="1" i="0" u="none" strike="noStrike" cap="none">
                <a:solidFill>
                  <a:schemeClr val="dk1"/>
                </a:solidFill>
                <a:latin typeface="Source Sans Pro"/>
                <a:ea typeface="Source Sans Pro"/>
                <a:cs typeface="Source Sans Pro"/>
                <a:sym typeface="Source Sans Pro"/>
              </a:defRPr>
            </a:lvl5pPr>
            <a:lvl6pPr marL="2286000" marR="0" lvl="5" indent="0" algn="l" rtl="0">
              <a:spcBef>
                <a:spcPts val="320"/>
              </a:spcBef>
              <a:buClr>
                <a:schemeClr val="dk1"/>
              </a:buClr>
              <a:buFont typeface="Arial"/>
              <a:buNone/>
              <a:defRPr sz="1600" b="1" i="0" u="none" strike="noStrike" cap="none">
                <a:solidFill>
                  <a:schemeClr val="dk1"/>
                </a:solidFill>
                <a:latin typeface="Source Sans Pro"/>
                <a:ea typeface="Source Sans Pro"/>
                <a:cs typeface="Source Sans Pro"/>
                <a:sym typeface="Source Sans Pro"/>
              </a:defRPr>
            </a:lvl6pPr>
            <a:lvl7pPr marL="2743200" marR="0" lvl="6" indent="0" algn="l" rtl="0">
              <a:spcBef>
                <a:spcPts val="320"/>
              </a:spcBef>
              <a:buClr>
                <a:schemeClr val="dk1"/>
              </a:buClr>
              <a:buFont typeface="Arial"/>
              <a:buNone/>
              <a:defRPr sz="1600" b="1" i="0" u="none" strike="noStrike" cap="none">
                <a:solidFill>
                  <a:schemeClr val="dk1"/>
                </a:solidFill>
                <a:latin typeface="Source Sans Pro"/>
                <a:ea typeface="Source Sans Pro"/>
                <a:cs typeface="Source Sans Pro"/>
                <a:sym typeface="Source Sans Pro"/>
              </a:defRPr>
            </a:lvl7pPr>
            <a:lvl8pPr marL="3200400" marR="0" lvl="7" indent="0" algn="l" rtl="0">
              <a:spcBef>
                <a:spcPts val="320"/>
              </a:spcBef>
              <a:buClr>
                <a:schemeClr val="dk1"/>
              </a:buClr>
              <a:buFont typeface="Arial"/>
              <a:buNone/>
              <a:defRPr sz="1600" b="1" i="0" u="none" strike="noStrike" cap="none">
                <a:solidFill>
                  <a:schemeClr val="dk1"/>
                </a:solidFill>
                <a:latin typeface="Source Sans Pro"/>
                <a:ea typeface="Source Sans Pro"/>
                <a:cs typeface="Source Sans Pro"/>
                <a:sym typeface="Source Sans Pro"/>
              </a:defRPr>
            </a:lvl8pPr>
            <a:lvl9pPr marL="3657600" marR="0" lvl="8" indent="0" algn="l" rtl="0">
              <a:spcBef>
                <a:spcPts val="320"/>
              </a:spcBef>
              <a:buClr>
                <a:schemeClr val="dk1"/>
              </a:buClr>
              <a:buFont typeface="Arial"/>
              <a:buNone/>
              <a:defRPr sz="1600" b="1" i="0" u="none" strike="noStrike" cap="none">
                <a:solidFill>
                  <a:schemeClr val="dk1"/>
                </a:solidFill>
                <a:latin typeface="Source Sans Pro"/>
                <a:ea typeface="Source Sans Pro"/>
                <a:cs typeface="Source Sans Pro"/>
                <a:sym typeface="Source Sans Pro"/>
              </a:defRPr>
            </a:lvl9pPr>
          </a:lstStyle>
          <a:p>
            <a:endParaRPr/>
          </a:p>
        </p:txBody>
      </p:sp>
      <p:sp>
        <p:nvSpPr>
          <p:cNvPr id="53" name="Shape 53"/>
          <p:cNvSpPr txBox="1">
            <a:spLocks noGrp="1"/>
          </p:cNvSpPr>
          <p:nvPr>
            <p:ph type="body" idx="4"/>
          </p:nvPr>
        </p:nvSpPr>
        <p:spPr>
          <a:xfrm>
            <a:off x="4645025" y="2378075"/>
            <a:ext cx="4041900" cy="2498700"/>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Source Sans Pro"/>
                <a:ea typeface="Source Sans Pro"/>
                <a:cs typeface="Source Sans Pro"/>
                <a:sym typeface="Source Sans Pro"/>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Source Sans Pro"/>
                <a:ea typeface="Source Sans Pro"/>
                <a:cs typeface="Source Sans Pro"/>
                <a:sym typeface="Source Sans Pro"/>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Source Sans Pro"/>
                <a:ea typeface="Source Sans Pro"/>
                <a:cs typeface="Source Sans Pro"/>
                <a:sym typeface="Source Sans Pro"/>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Source Sans Pro"/>
                <a:ea typeface="Source Sans Pro"/>
                <a:cs typeface="Source Sans Pro"/>
                <a:sym typeface="Source Sans Pro"/>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Source Sans Pro"/>
                <a:ea typeface="Source Sans Pro"/>
                <a:cs typeface="Source Sans Pro"/>
                <a:sym typeface="Source Sans Pro"/>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Bild med bild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1906588" y="3667123"/>
            <a:ext cx="5486400" cy="566700"/>
          </a:xfrm>
          <a:prstGeom prst="rect">
            <a:avLst/>
          </a:prstGeom>
          <a:noFill/>
          <a:ln>
            <a:noFill/>
          </a:ln>
        </p:spPr>
        <p:txBody>
          <a:bodyPr lIns="91425" tIns="91425" rIns="91425" bIns="91425" anchor="b" anchorCtr="0"/>
          <a:lstStyle>
            <a:lvl1pPr marL="0" marR="0" lvl="0" indent="0" algn="ctr" rtl="0">
              <a:spcBef>
                <a:spcPts val="0"/>
              </a:spcBef>
              <a:buClr>
                <a:schemeClr val="dk1"/>
              </a:buClr>
              <a:buFont typeface="Source Sans Pro"/>
              <a:buNone/>
              <a:defRPr sz="2000" b="1" i="0" u="none" strike="noStrike" cap="none">
                <a:solidFill>
                  <a:schemeClr val="dk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a:spLocks noGrp="1"/>
          </p:cNvSpPr>
          <p:nvPr>
            <p:ph type="pic" idx="2"/>
          </p:nvPr>
        </p:nvSpPr>
        <p:spPr>
          <a:xfrm>
            <a:off x="0" y="0"/>
            <a:ext cx="9144000" cy="3606900"/>
          </a:xfrm>
          <a:prstGeom prst="rect">
            <a:avLst/>
          </a:prstGeom>
          <a:noFill/>
          <a:ln>
            <a:noFill/>
          </a:ln>
        </p:spPr>
        <p:txBody>
          <a:bodyPr lIns="91425" tIns="91425" rIns="91425" bIns="91425" anchor="t" anchorCtr="0"/>
          <a:lstStyle>
            <a:lvl1pPr marL="0" marR="0" lvl="0" indent="0" algn="ctr" rtl="0">
              <a:spcBef>
                <a:spcPts val="640"/>
              </a:spcBef>
              <a:buClr>
                <a:schemeClr val="dk1"/>
              </a:buClr>
              <a:buFont typeface="Arial"/>
              <a:buNone/>
              <a:defRPr sz="3200" b="0" i="0" u="none" strike="noStrike" cap="none">
                <a:solidFill>
                  <a:schemeClr val="dk1"/>
                </a:solidFill>
                <a:latin typeface="Source Sans Pro"/>
                <a:ea typeface="Source Sans Pro"/>
                <a:cs typeface="Source Sans Pro"/>
                <a:sym typeface="Source Sans Pro"/>
              </a:defRPr>
            </a:lvl1pPr>
            <a:lvl2pPr marL="457200" marR="0" lvl="1" indent="0" algn="l" rtl="0">
              <a:spcBef>
                <a:spcPts val="560"/>
              </a:spcBef>
              <a:buClr>
                <a:schemeClr val="dk1"/>
              </a:buClr>
              <a:buFont typeface="Arial"/>
              <a:buNone/>
              <a:defRPr sz="2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480"/>
              </a:spcBef>
              <a:buClr>
                <a:schemeClr val="dk1"/>
              </a:buClr>
              <a:buFont typeface="Arial"/>
              <a:buNone/>
              <a:defRPr sz="24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400"/>
              </a:spcBef>
              <a:buClr>
                <a:schemeClr val="dk1"/>
              </a:buClr>
              <a:buFont typeface="Arial"/>
              <a:buNone/>
              <a:defRPr sz="20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400"/>
              </a:spcBef>
              <a:buClr>
                <a:schemeClr val="dk1"/>
              </a:buClr>
              <a:buFont typeface="Arial"/>
              <a:buNone/>
              <a:defRPr sz="20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400"/>
              </a:spcBef>
              <a:buClr>
                <a:schemeClr val="dk1"/>
              </a:buClr>
              <a:buFont typeface="Arial"/>
              <a:buNone/>
              <a:defRPr sz="20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400"/>
              </a:spcBef>
              <a:buClr>
                <a:schemeClr val="dk1"/>
              </a:buClr>
              <a:buFont typeface="Arial"/>
              <a:buNone/>
              <a:defRPr sz="20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400"/>
              </a:spcBef>
              <a:buClr>
                <a:schemeClr val="dk1"/>
              </a:buClr>
              <a:buFont typeface="Arial"/>
              <a:buNone/>
              <a:defRPr sz="20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400"/>
              </a:spcBef>
              <a:buClr>
                <a:schemeClr val="dk1"/>
              </a:buClr>
              <a:buFont typeface="Arial"/>
              <a:buNone/>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57" name="Shape 57"/>
          <p:cNvSpPr txBox="1">
            <a:spLocks noGrp="1"/>
          </p:cNvSpPr>
          <p:nvPr>
            <p:ph type="body" idx="1"/>
          </p:nvPr>
        </p:nvSpPr>
        <p:spPr>
          <a:xfrm>
            <a:off x="1906588" y="4233862"/>
            <a:ext cx="5486400" cy="804900"/>
          </a:xfrm>
          <a:prstGeom prst="rect">
            <a:avLst/>
          </a:prstGeom>
          <a:noFill/>
          <a:ln>
            <a:noFill/>
          </a:ln>
        </p:spPr>
        <p:txBody>
          <a:bodyPr lIns="91425" tIns="91425" rIns="91425" bIns="91425" anchor="t" anchorCtr="0"/>
          <a:lstStyle>
            <a:lvl1pPr marL="0" marR="0" lvl="0" indent="0" algn="ctr" rtl="0">
              <a:spcBef>
                <a:spcPts val="280"/>
              </a:spcBef>
              <a:buClr>
                <a:schemeClr val="dk1"/>
              </a:buClr>
              <a:buFont typeface="Arial"/>
              <a:buNone/>
              <a:defRPr sz="1400" b="0" i="0" u="none" strike="noStrike" cap="none">
                <a:solidFill>
                  <a:schemeClr val="dk1"/>
                </a:solidFill>
                <a:latin typeface="Source Sans Pro"/>
                <a:ea typeface="Source Sans Pro"/>
                <a:cs typeface="Source Sans Pro"/>
                <a:sym typeface="Source Sans Pro"/>
              </a:defRPr>
            </a:lvl1pPr>
            <a:lvl2pPr marL="457200" marR="0" lvl="1" indent="0" algn="l" rtl="0">
              <a:spcBef>
                <a:spcPts val="240"/>
              </a:spcBef>
              <a:buClr>
                <a:schemeClr val="dk1"/>
              </a:buClr>
              <a:buFont typeface="Arial"/>
              <a:buNone/>
              <a:defRPr sz="12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200"/>
              </a:spcBef>
              <a:buClr>
                <a:schemeClr val="dk1"/>
              </a:buClr>
              <a:buFont typeface="Arial"/>
              <a:buNone/>
              <a:defRPr sz="10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180"/>
              </a:spcBef>
              <a:buClr>
                <a:schemeClr val="dk1"/>
              </a:buClr>
              <a:buFont typeface="Arial"/>
              <a:buNone/>
              <a:defRPr sz="9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180"/>
              </a:spcBef>
              <a:buClr>
                <a:schemeClr val="dk1"/>
              </a:buClr>
              <a:buFont typeface="Arial"/>
              <a:buNone/>
              <a:defRPr sz="9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180"/>
              </a:spcBef>
              <a:buClr>
                <a:schemeClr val="dk1"/>
              </a:buClr>
              <a:buFont typeface="Arial"/>
              <a:buNone/>
              <a:defRPr sz="9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180"/>
              </a:spcBef>
              <a:buClr>
                <a:schemeClr val="dk1"/>
              </a:buClr>
              <a:buFont typeface="Arial"/>
              <a:buNone/>
              <a:defRPr sz="9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180"/>
              </a:spcBef>
              <a:buClr>
                <a:schemeClr val="dk1"/>
              </a:buClr>
              <a:buFont typeface="Arial"/>
              <a:buNone/>
              <a:defRPr sz="9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180"/>
              </a:spcBef>
              <a:buClr>
                <a:schemeClr val="dk1"/>
              </a:buClr>
              <a:buFont typeface="Arial"/>
              <a:buNone/>
              <a:defRPr sz="9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4.emf"/><Relationship Id="rId5" Type="http://schemas.openxmlformats.org/officeDocument/2006/relationships/slideLayout" Target="../slideLayouts/slideLayout14.xml"/><Relationship Id="rId10" Type="http://schemas.openxmlformats.org/officeDocument/2006/relationships/image" Target="../media/image3.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4.em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3.png"/><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5540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Source Sans Pro"/>
              <a:buNone/>
              <a:defRPr sz="4400" b="1" i="0" u="none" strike="noStrike" cap="none">
                <a:solidFill>
                  <a:schemeClr val="dk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793750" y="1917700"/>
            <a:ext cx="7556400" cy="30735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Source Sans Pro"/>
                <a:ea typeface="Source Sans Pro"/>
                <a:cs typeface="Source Sans Pro"/>
                <a:sym typeface="Source Sans Pro"/>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12" name="Shape 12"/>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949494"/>
              </a:buClr>
              <a:buFont typeface="Arial"/>
              <a:buNone/>
              <a:defRPr sz="1200" b="0" i="0" u="none" strike="noStrike" cap="none">
                <a:solidFill>
                  <a:srgbClr val="949494"/>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949494"/>
              </a:buClr>
              <a:buFont typeface="Arial"/>
              <a:buNone/>
              <a:defRPr sz="1200" b="0" i="0" u="none" strike="noStrike" cap="none">
                <a:solidFill>
                  <a:srgbClr val="949494"/>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7F7F7F"/>
              </a:buClr>
              <a:buSzPct val="25000"/>
              <a:buFont typeface="Trebuchet MS"/>
              <a:buNone/>
            </a:pPr>
            <a:fld id="{00000000-1234-1234-1234-123412341234}" type="slidenum">
              <a:rPr lang="en-GB" sz="1200" b="1" i="0" u="none" strike="noStrike" cap="none">
                <a:solidFill>
                  <a:srgbClr val="7F7F7F"/>
                </a:solidFill>
                <a:latin typeface="Trebuchet MS"/>
                <a:ea typeface="Trebuchet MS"/>
                <a:cs typeface="Trebuchet MS"/>
                <a:sym typeface="Trebuchet MS"/>
              </a:rPr>
              <a:t>‹#›</a:t>
            </a:fld>
            <a:endParaRPr lang="en-GB" sz="1200" b="1" i="0" u="none" strike="noStrike" cap="none">
              <a:solidFill>
                <a:srgbClr val="7F7F7F"/>
              </a:solidFill>
              <a:latin typeface="Trebuchet MS"/>
              <a:ea typeface="Trebuchet MS"/>
              <a:cs typeface="Trebuchet MS"/>
              <a:sym typeface="Trebuchet MS"/>
            </a:endParaRPr>
          </a:p>
        </p:txBody>
      </p:sp>
      <p:grpSp>
        <p:nvGrpSpPr>
          <p:cNvPr id="15" name="Shape 15"/>
          <p:cNvGrpSpPr/>
          <p:nvPr/>
        </p:nvGrpSpPr>
        <p:grpSpPr>
          <a:xfrm>
            <a:off x="0" y="4923244"/>
            <a:ext cx="9144000" cy="1934850"/>
            <a:chOff x="0" y="4923244"/>
            <a:chExt cx="9144000" cy="1934850"/>
          </a:xfrm>
        </p:grpSpPr>
        <p:pic>
          <p:nvPicPr>
            <p:cNvPr id="16" name="Shape 16"/>
            <p:cNvPicPr preferRelativeResize="0"/>
            <p:nvPr/>
          </p:nvPicPr>
          <p:blipFill rotWithShape="1">
            <a:blip r:embed="rId11">
              <a:alphaModFix/>
            </a:blip>
            <a:srcRect/>
            <a:stretch/>
          </p:blipFill>
          <p:spPr>
            <a:xfrm>
              <a:off x="0" y="5475694"/>
              <a:ext cx="9144000" cy="1382400"/>
            </a:xfrm>
            <a:prstGeom prst="rect">
              <a:avLst/>
            </a:prstGeom>
            <a:noFill/>
            <a:ln>
              <a:noFill/>
            </a:ln>
            <a:effectLst>
              <a:outerShdw blurRad="254000" sx="102000" sy="102000" algn="ctr" rotWithShape="0">
                <a:srgbClr val="000000">
                  <a:alpha val="20000"/>
                </a:srgbClr>
              </a:outerShdw>
            </a:effectLst>
          </p:spPr>
        </p:pic>
        <p:pic>
          <p:nvPicPr>
            <p:cNvPr id="17" name="Shape 17" descr="ESSE-Europe-round-logo.eps"/>
            <p:cNvPicPr preferRelativeResize="0"/>
            <p:nvPr/>
          </p:nvPicPr>
          <p:blipFill rotWithShape="1">
            <a:blip r:embed="rId12">
              <a:alphaModFix/>
            </a:blip>
            <a:srcRect/>
            <a:stretch/>
          </p:blipFill>
          <p:spPr>
            <a:xfrm>
              <a:off x="3704707" y="4923244"/>
              <a:ext cx="1740000" cy="1740000"/>
            </a:xfrm>
            <a:prstGeom prst="rect">
              <a:avLst/>
            </a:prstGeom>
            <a:noFill/>
            <a:ln>
              <a:noFill/>
            </a:ln>
            <a:effectLst>
              <a:outerShdw blurRad="127000" sx="104000" sy="104000" algn="ctr" rotWithShape="0">
                <a:srgbClr val="000000">
                  <a:alpha val="20000"/>
                </a:srgbClr>
              </a:outerShdw>
            </a:effectLst>
          </p:spPr>
        </p:pic>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600201"/>
            <a:ext cx="8229600" cy="42545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9" name="Bildobjekt 8"/>
          <p:cNvPicPr>
            <a:picLocks noChangeAspect="1"/>
          </p:cNvPicPr>
          <p:nvPr/>
        </p:nvPicPr>
        <p:blipFill rotWithShape="1">
          <a:blip r:embed="rId10"/>
          <a:srcRect b="63116"/>
          <a:stretch/>
        </p:blipFill>
        <p:spPr>
          <a:xfrm>
            <a:off x="0" y="6443072"/>
            <a:ext cx="9144000" cy="509846"/>
          </a:xfrm>
          <a:prstGeom prst="rect">
            <a:avLst/>
          </a:prstGeom>
          <a:effectLst>
            <a:outerShdw blurRad="254000" sx="102000" sy="102000" algn="ctr" rotWithShape="0">
              <a:prstClr val="black">
                <a:alpha val="20000"/>
              </a:prstClr>
            </a:outerShdw>
          </a:effectLst>
        </p:spPr>
      </p:pic>
      <p:pic>
        <p:nvPicPr>
          <p:cNvPr id="10" name="Bildobjekt 9" descr="ESSE-Europe-round-logo.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91000" y="6062072"/>
            <a:ext cx="762000" cy="762000"/>
          </a:xfrm>
          <a:prstGeom prst="rect">
            <a:avLst/>
          </a:prstGeom>
          <a:effectLst>
            <a:outerShdw blurRad="127000" sx="104000" sy="104000" algn="ctr" rotWithShape="0">
              <a:prstClr val="black">
                <a:alpha val="20000"/>
              </a:prstClr>
            </a:outerShdw>
          </a:effectLst>
        </p:spPr>
      </p:pic>
    </p:spTree>
    <p:extLst>
      <p:ext uri="{BB962C8B-B14F-4D97-AF65-F5344CB8AC3E}">
        <p14:creationId xmlns:p14="http://schemas.microsoft.com/office/powerpoint/2010/main" val="322150589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txStyles>
    <p:titleStyle>
      <a:lvl1pPr algn="ct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554038"/>
            <a:ext cx="8229600" cy="1143000"/>
          </a:xfrm>
          <a:prstGeom prst="rect">
            <a:avLst/>
          </a:prstGeom>
        </p:spPr>
        <p:txBody>
          <a:bodyPr vert="horz" lIns="91440" tIns="45720" rIns="91440" bIns="45720" rtlCol="0" anchor="ctr">
            <a:normAutofit/>
          </a:bodyPr>
          <a:lstStyle/>
          <a:p>
            <a:r>
              <a:rPr lang="sv-SE" dirty="0" err="1" smtClean="0"/>
              <a:t>Header</a:t>
            </a:r>
            <a:endParaRPr lang="sv-SE" dirty="0"/>
          </a:p>
        </p:txBody>
      </p:sp>
      <p:sp>
        <p:nvSpPr>
          <p:cNvPr id="3" name="Platshållare för text 2"/>
          <p:cNvSpPr>
            <a:spLocks noGrp="1"/>
          </p:cNvSpPr>
          <p:nvPr>
            <p:ph type="body" idx="1"/>
          </p:nvPr>
        </p:nvSpPr>
        <p:spPr>
          <a:xfrm>
            <a:off x="793750" y="1917701"/>
            <a:ext cx="7556500" cy="3073400"/>
          </a:xfrm>
          <a:prstGeom prst="rect">
            <a:avLst/>
          </a:prstGeom>
        </p:spPr>
        <p:txBody>
          <a:bodyPr vert="horz" lIns="91440" tIns="45720" rIns="91440" bIns="45720" rtlCol="0">
            <a:normAutofit/>
          </a:bodyPr>
          <a:lstStyle/>
          <a:p>
            <a:pPr lvl="0"/>
            <a:r>
              <a:rPr lang="sv-SE" dirty="0" err="1" smtClean="0"/>
              <a:t>Content</a:t>
            </a:r>
            <a:endParaRPr lang="sv-SE" dirty="0" smtClean="0"/>
          </a:p>
          <a:p>
            <a:pPr lvl="1"/>
            <a:r>
              <a:rPr lang="sv-SE" dirty="0" err="1" smtClean="0"/>
              <a:t>Level</a:t>
            </a:r>
            <a:r>
              <a:rPr lang="sv-SE" dirty="0" smtClean="0"/>
              <a:t> 2</a:t>
            </a:r>
          </a:p>
          <a:p>
            <a:pPr lvl="2"/>
            <a:r>
              <a:rPr lang="sv-SE" dirty="0" err="1" smtClean="0"/>
              <a:t>Level</a:t>
            </a:r>
            <a:r>
              <a:rPr lang="sv-SE" dirty="0" smtClean="0"/>
              <a:t> 3</a:t>
            </a:r>
          </a:p>
          <a:p>
            <a:pPr lvl="3"/>
            <a:r>
              <a:rPr lang="sv-SE" dirty="0" err="1" smtClean="0"/>
              <a:t>Level</a:t>
            </a:r>
            <a:r>
              <a:rPr lang="sv-SE" dirty="0" smtClean="0"/>
              <a:t> 4</a:t>
            </a:r>
          </a:p>
          <a:p>
            <a:pPr lvl="4"/>
            <a:r>
              <a:rPr lang="sv-SE" dirty="0" err="1" smtClean="0"/>
              <a:t>Level</a:t>
            </a:r>
            <a:r>
              <a:rPr lang="sv-SE" dirty="0" smtClean="0"/>
              <a:t> 5</a:t>
            </a:r>
            <a:endParaRPr lang="sv-SE" dirty="0"/>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a:solidFill>
                <a:srgbClr val="4C4C4C">
                  <a:tint val="75000"/>
                </a:srgbClr>
              </a:solidFill>
            </a:endParaRPr>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srgbClr val="4C4C4C">
                  <a:tint val="75000"/>
                </a:srgbClr>
              </a:solidFill>
            </a:endParaRPr>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buClr>
                <a:srgbClr val="7F7F7F"/>
              </a:buClr>
              <a:buSzPct val="25000"/>
              <a:buFont typeface="Trebuchet MS"/>
              <a:buNone/>
            </a:pPr>
            <a:fld id="{00000000-1234-1234-1234-123412341234}" type="slidenum">
              <a:rPr lang="en-GB" b="1" smtClean="0">
                <a:solidFill>
                  <a:srgbClr val="7F7F7F"/>
                </a:solidFill>
                <a:latin typeface="Trebuchet MS"/>
                <a:ea typeface="Trebuchet MS"/>
                <a:cs typeface="Trebuchet MS"/>
                <a:sym typeface="Trebuchet MS"/>
              </a:rPr>
              <a:pPr algn="ctr">
                <a:buClr>
                  <a:srgbClr val="7F7F7F"/>
                </a:buClr>
                <a:buSzPct val="25000"/>
                <a:buFont typeface="Trebuchet MS"/>
                <a:buNone/>
              </a:pPr>
              <a:t>‹#›</a:t>
            </a:fld>
            <a:endParaRPr lang="en-GB" b="1">
              <a:solidFill>
                <a:srgbClr val="7F7F7F"/>
              </a:solidFill>
              <a:latin typeface="Trebuchet MS"/>
              <a:ea typeface="Trebuchet MS"/>
              <a:cs typeface="Trebuchet MS"/>
              <a:sym typeface="Trebuchet MS"/>
            </a:endParaRPr>
          </a:p>
        </p:txBody>
      </p:sp>
      <p:grpSp>
        <p:nvGrpSpPr>
          <p:cNvPr id="7" name="Grupp 6"/>
          <p:cNvGrpSpPr/>
          <p:nvPr userDrawn="1"/>
        </p:nvGrpSpPr>
        <p:grpSpPr>
          <a:xfrm>
            <a:off x="0" y="4923244"/>
            <a:ext cx="9144000" cy="1934756"/>
            <a:chOff x="0" y="4923244"/>
            <a:chExt cx="9144000" cy="1934756"/>
          </a:xfrm>
        </p:grpSpPr>
        <p:pic>
          <p:nvPicPr>
            <p:cNvPr id="8" name="Bildobjekt 7"/>
            <p:cNvPicPr>
              <a:picLocks noChangeAspect="1"/>
            </p:cNvPicPr>
            <p:nvPr/>
          </p:nvPicPr>
          <p:blipFill>
            <a:blip r:embed="rId11"/>
            <a:stretch>
              <a:fillRect/>
            </a:stretch>
          </p:blipFill>
          <p:spPr>
            <a:xfrm>
              <a:off x="0" y="5475694"/>
              <a:ext cx="9144000" cy="1382306"/>
            </a:xfrm>
            <a:prstGeom prst="rect">
              <a:avLst/>
            </a:prstGeom>
            <a:effectLst>
              <a:outerShdw blurRad="254000" sx="102000" sy="102000" algn="ctr" rotWithShape="0">
                <a:prstClr val="black">
                  <a:alpha val="20000"/>
                </a:prstClr>
              </a:outerShdw>
            </a:effectLst>
          </p:spPr>
        </p:pic>
        <p:pic>
          <p:nvPicPr>
            <p:cNvPr id="9" name="Bildobjekt 8" descr="ESSE-Europe-round-logo.eps"/>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04708" y="4923244"/>
              <a:ext cx="1739900" cy="1739900"/>
            </a:xfrm>
            <a:prstGeom prst="rect">
              <a:avLst/>
            </a:prstGeom>
            <a:effectLst>
              <a:outerShdw blurRad="127000" sx="104000" sy="104000" algn="ctr" rotWithShape="0">
                <a:prstClr val="black">
                  <a:alpha val="20000"/>
                </a:prstClr>
              </a:outerShdw>
            </a:effectLst>
          </p:spPr>
        </p:pic>
      </p:grpSp>
    </p:spTree>
    <p:extLst>
      <p:ext uri="{BB962C8B-B14F-4D97-AF65-F5344CB8AC3E}">
        <p14:creationId xmlns:p14="http://schemas.microsoft.com/office/powerpoint/2010/main" val="346760921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hf sldNum="0" hdr="0" ftr="0" dt="0"/>
  <p:txStyles>
    <p:titleStyle>
      <a:lvl1pPr algn="ct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12.jp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esseeurope.eu/"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www.socialenterprise.org.uk/advice-services/topic/finance" TargetMode="External"/><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hyperlink" Target="http://www.businesszone.co.uk/do/people/the-ultimate-guide-to-raising-finance-for-a-social-enterprise" TargetMode="External"/><Relationship Id="rId4" Type="http://schemas.openxmlformats.org/officeDocument/2006/relationships/hyperlink" Target="http://www.theguardian.com/social-enterprise-network/2014/feb/10/how-to-guide-funding-your-social-enterpris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Shape 62" descr="ESSE-top-img-social-media-digital-background.jpg"/>
          <p:cNvPicPr preferRelativeResize="0"/>
          <p:nvPr/>
        </p:nvPicPr>
        <p:blipFill rotWithShape="1">
          <a:blip r:embed="rId3">
            <a:alphaModFix/>
          </a:blip>
          <a:srcRect l="27656" t="6585" r="18432"/>
          <a:stretch/>
        </p:blipFill>
        <p:spPr>
          <a:xfrm>
            <a:off x="0" y="0"/>
            <a:ext cx="9144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p:nvPr/>
        </p:nvSpPr>
        <p:spPr>
          <a:xfrm>
            <a:off x="190452" y="883511"/>
            <a:ext cx="8424900" cy="624599"/>
          </a:xfrm>
          <a:prstGeom prst="rect">
            <a:avLst/>
          </a:prstGeom>
          <a:noFill/>
          <a:ln>
            <a:noFill/>
          </a:ln>
        </p:spPr>
        <p:txBody>
          <a:bodyPr lIns="91425" tIns="45700" rIns="91425" bIns="45700" anchor="t" anchorCtr="0">
            <a:noAutofit/>
          </a:bodyPr>
          <a:lstStyle/>
          <a:p>
            <a:pPr lvl="0" algn="ctr">
              <a:buSzPct val="25000"/>
            </a:pPr>
            <a:r>
              <a:rPr lang="en-GB" sz="4400" b="1" kern="1200" dirty="0" smtClean="0">
                <a:solidFill>
                  <a:srgbClr val="4C4C4C"/>
                </a:solidFill>
                <a:latin typeface="Arial" panose="020B0604020202020204" pitchFamily="34" charset="0"/>
                <a:ea typeface="+mj-ea"/>
                <a:cs typeface="Arial" panose="020B0604020202020204" pitchFamily="34" charset="0"/>
              </a:rPr>
              <a:t>Social Enterprise Examples</a:t>
            </a:r>
            <a:endParaRPr lang="en-GB" sz="4400" b="1" dirty="0">
              <a:solidFill>
                <a:schemeClr val="dk1"/>
              </a:solidFill>
              <a:latin typeface="Arial" panose="020B0604020202020204" pitchFamily="34" charset="0"/>
              <a:cs typeface="Arial" panose="020B0604020202020204" pitchFamily="34" charset="0"/>
            </a:endParaRPr>
          </a:p>
          <a:p>
            <a:pPr marR="0" lvl="0" algn="l" rtl="0">
              <a:spcBef>
                <a:spcPts val="0"/>
              </a:spcBef>
              <a:buNone/>
            </a:pPr>
            <a:endParaRPr dirty="0"/>
          </a:p>
          <a:p>
            <a:pPr marL="514350" marR="0" lvl="0" indent="-514350" algn="l" rtl="0">
              <a:spcBef>
                <a:spcPts val="0"/>
              </a:spcBef>
              <a:buClr>
                <a:schemeClr val="dk1"/>
              </a:buClr>
              <a:buFont typeface="Trebuchet MS"/>
              <a:buNone/>
            </a:pPr>
            <a:endParaRPr sz="2400" b="0" i="0" u="none" strike="noStrike" cap="none" dirty="0">
              <a:solidFill>
                <a:schemeClr val="dk1"/>
              </a:solidFill>
            </a:endParaRPr>
          </a:p>
          <a:p>
            <a:pPr marL="514350" marR="0" lvl="0" indent="-514350" algn="l" rtl="0">
              <a:spcBef>
                <a:spcPts val="0"/>
              </a:spcBef>
              <a:buClr>
                <a:schemeClr val="dk1"/>
              </a:buClr>
              <a:buFont typeface="Trebuchet MS"/>
              <a:buNone/>
            </a:pPr>
            <a:endParaRPr sz="2400" b="0" i="0" u="none" strike="noStrike" cap="none" dirty="0">
              <a:solidFill>
                <a:schemeClr val="dk1"/>
              </a:solidFill>
            </a:endParaRPr>
          </a:p>
          <a:p>
            <a:pPr marL="514350" marR="0" lvl="0" indent="-514350" algn="l" rtl="0">
              <a:spcBef>
                <a:spcPts val="0"/>
              </a:spcBef>
              <a:buClr>
                <a:schemeClr val="dk1"/>
              </a:buClr>
              <a:buFont typeface="Trebuchet MS"/>
              <a:buNone/>
            </a:pPr>
            <a:endParaRPr sz="2400" b="0" i="0" u="none" strike="noStrike" cap="none" dirty="0">
              <a:solidFill>
                <a:schemeClr val="dk1"/>
              </a:solidFill>
            </a:endParaRPr>
          </a:p>
        </p:txBody>
      </p:sp>
      <p:sp>
        <p:nvSpPr>
          <p:cNvPr id="110" name="Shape 110"/>
          <p:cNvSpPr txBox="1"/>
          <p:nvPr/>
        </p:nvSpPr>
        <p:spPr>
          <a:xfrm>
            <a:off x="4059776" y="4874412"/>
            <a:ext cx="4032299" cy="1477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GB" sz="1800" dirty="0">
              <a:solidFill>
                <a:schemeClr val="dk1"/>
              </a:solidFill>
            </a:endParaRPr>
          </a:p>
        </p:txBody>
      </p:sp>
      <p:grpSp>
        <p:nvGrpSpPr>
          <p:cNvPr id="4" name="Group 3"/>
          <p:cNvGrpSpPr/>
          <p:nvPr/>
        </p:nvGrpSpPr>
        <p:grpSpPr>
          <a:xfrm>
            <a:off x="452090" y="1853859"/>
            <a:ext cx="7901623" cy="1337401"/>
            <a:chOff x="190452" y="1976211"/>
            <a:chExt cx="7901623" cy="1337401"/>
          </a:xfrm>
        </p:grpSpPr>
        <p:pic>
          <p:nvPicPr>
            <p:cNvPr id="107" name="Shape 107"/>
            <p:cNvPicPr preferRelativeResize="0"/>
            <p:nvPr/>
          </p:nvPicPr>
          <p:blipFill rotWithShape="1">
            <a:blip r:embed="rId3">
              <a:alphaModFix/>
            </a:blip>
            <a:srcRect/>
            <a:stretch/>
          </p:blipFill>
          <p:spPr>
            <a:xfrm>
              <a:off x="3132000" y="1976212"/>
              <a:ext cx="2344583" cy="1337400"/>
            </a:xfrm>
            <a:prstGeom prst="rect">
              <a:avLst/>
            </a:prstGeom>
            <a:noFill/>
            <a:ln>
              <a:noFill/>
            </a:ln>
          </p:spPr>
        </p:pic>
        <p:pic>
          <p:nvPicPr>
            <p:cNvPr id="109" name="Shape 109"/>
            <p:cNvPicPr preferRelativeResize="0"/>
            <p:nvPr/>
          </p:nvPicPr>
          <p:blipFill rotWithShape="1">
            <a:blip r:embed="rId4">
              <a:alphaModFix/>
            </a:blip>
            <a:srcRect/>
            <a:stretch/>
          </p:blipFill>
          <p:spPr>
            <a:xfrm>
              <a:off x="190452" y="1976212"/>
              <a:ext cx="2634200" cy="1337399"/>
            </a:xfrm>
            <a:prstGeom prst="rect">
              <a:avLst/>
            </a:prstGeom>
            <a:noFill/>
            <a:ln>
              <a:noFill/>
            </a:ln>
          </p:spPr>
        </p:pic>
        <p:pic>
          <p:nvPicPr>
            <p:cNvPr id="111" name="Shape 111"/>
            <p:cNvPicPr preferRelativeResize="0"/>
            <p:nvPr/>
          </p:nvPicPr>
          <p:blipFill rotWithShape="1">
            <a:blip r:embed="rId5">
              <a:alphaModFix/>
            </a:blip>
            <a:srcRect/>
            <a:stretch/>
          </p:blipFill>
          <p:spPr>
            <a:xfrm>
              <a:off x="5815248" y="1976211"/>
              <a:ext cx="2276827" cy="1337399"/>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4C4C4C"/>
                </a:solidFill>
                <a:latin typeface="Arial" panose="020B0604020202020204" pitchFamily="34" charset="0"/>
                <a:cs typeface="Arial" panose="020B0604020202020204" pitchFamily="34" charset="0"/>
              </a:rPr>
              <a:t>Social </a:t>
            </a:r>
            <a:r>
              <a:rPr lang="en-GB" dirty="0" smtClean="0">
                <a:solidFill>
                  <a:srgbClr val="4C4C4C"/>
                </a:solidFill>
                <a:latin typeface="Arial" panose="020B0604020202020204" pitchFamily="34" charset="0"/>
                <a:cs typeface="Arial" panose="020B0604020202020204" pitchFamily="34" charset="0"/>
              </a:rPr>
              <a:t>Enterprise: The Money</a:t>
            </a:r>
            <a:endParaRPr lang="en-GB" dirty="0"/>
          </a:p>
        </p:txBody>
      </p:sp>
      <p:sp>
        <p:nvSpPr>
          <p:cNvPr id="3" name="Content Placeholder 2"/>
          <p:cNvSpPr>
            <a:spLocks noGrp="1"/>
          </p:cNvSpPr>
          <p:nvPr>
            <p:ph idx="1"/>
          </p:nvPr>
        </p:nvSpPr>
        <p:spPr/>
        <p:txBody>
          <a:bodyPr>
            <a:normAutofit/>
          </a:bodyPr>
          <a:lstStyle/>
          <a:p>
            <a:pPr lvl="0">
              <a:lnSpc>
                <a:spcPct val="90000"/>
              </a:lnSpc>
              <a:spcBef>
                <a:spcPts val="0"/>
              </a:spcBef>
              <a:buNone/>
            </a:pPr>
            <a:r>
              <a:rPr lang="en-GB" sz="2800" dirty="0">
                <a:latin typeface="Trebuchet MS" panose="020B0603020202020204" pitchFamily="34" charset="0"/>
              </a:rPr>
              <a:t>There are two important elements to this</a:t>
            </a:r>
            <a:r>
              <a:rPr lang="en-GB" sz="2800" dirty="0" smtClean="0">
                <a:latin typeface="Trebuchet MS" panose="020B0603020202020204" pitchFamily="34" charset="0"/>
              </a:rPr>
              <a:t>:</a:t>
            </a:r>
            <a:endParaRPr lang="en-GB" sz="2800" dirty="0">
              <a:latin typeface="Trebuchet MS" panose="020B0603020202020204" pitchFamily="34" charset="0"/>
            </a:endParaRPr>
          </a:p>
          <a:p>
            <a:pPr marL="565150" lvl="0" indent="-514350">
              <a:lnSpc>
                <a:spcPct val="90000"/>
              </a:lnSpc>
              <a:spcBef>
                <a:spcPts val="1000"/>
              </a:spcBef>
              <a:buClr>
                <a:schemeClr val="tx1"/>
              </a:buClr>
              <a:buSzPct val="100000"/>
              <a:buFont typeface="+mj-lt"/>
              <a:buAutoNum type="arabicPeriod"/>
            </a:pPr>
            <a:r>
              <a:rPr lang="en-GB" sz="2800" dirty="0">
                <a:latin typeface="Trebuchet MS" panose="020B0603020202020204" pitchFamily="34" charset="0"/>
              </a:rPr>
              <a:t>The money you need to get started or grow your social enterprise,  often called investment. </a:t>
            </a:r>
            <a:endParaRPr lang="en-GB" sz="2800" dirty="0" smtClean="0">
              <a:latin typeface="Trebuchet MS" panose="020B0603020202020204" pitchFamily="34" charset="0"/>
            </a:endParaRPr>
          </a:p>
          <a:p>
            <a:pPr marL="565150" lvl="0" indent="-514350">
              <a:lnSpc>
                <a:spcPct val="90000"/>
              </a:lnSpc>
              <a:spcBef>
                <a:spcPts val="1000"/>
              </a:spcBef>
              <a:buClr>
                <a:schemeClr val="tx1"/>
              </a:buClr>
              <a:buSzPct val="100000"/>
              <a:buFont typeface="+mj-lt"/>
              <a:buAutoNum type="arabicPeriod"/>
            </a:pPr>
            <a:r>
              <a:rPr lang="en-GB" sz="2800" dirty="0" smtClean="0">
                <a:latin typeface="Trebuchet MS" panose="020B0603020202020204" pitchFamily="34" charset="0"/>
              </a:rPr>
              <a:t>The </a:t>
            </a:r>
            <a:r>
              <a:rPr lang="en-GB" sz="2800" dirty="0">
                <a:latin typeface="Trebuchet MS" panose="020B0603020202020204" pitchFamily="34" charset="0"/>
              </a:rPr>
              <a:t>money that needs to come in each month so you can pay running costs and keep going</a:t>
            </a:r>
            <a:r>
              <a:rPr lang="en-GB" sz="2800" dirty="0">
                <a:solidFill>
                  <a:srgbClr val="000000"/>
                </a:solidFill>
                <a:latin typeface="Trebuchet MS" panose="020B0603020202020204" pitchFamily="34" charset="0"/>
              </a:rPr>
              <a:t>. </a:t>
            </a:r>
            <a:r>
              <a:rPr lang="en-GB" sz="2800" dirty="0">
                <a:latin typeface="Trebuchet MS" panose="020B0603020202020204" pitchFamily="34" charset="0"/>
              </a:rPr>
              <a:t>(We will call this your business model- no SE can do without this)</a:t>
            </a:r>
          </a:p>
          <a:p>
            <a:endParaRPr lang="en-GB" dirty="0"/>
          </a:p>
        </p:txBody>
      </p:sp>
    </p:spTree>
    <p:extLst>
      <p:ext uri="{BB962C8B-B14F-4D97-AF65-F5344CB8AC3E}">
        <p14:creationId xmlns:p14="http://schemas.microsoft.com/office/powerpoint/2010/main" val="3493675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800" dirty="0" smtClean="0">
                <a:latin typeface="Arial" panose="020B0604020202020204" pitchFamily="34" charset="0"/>
                <a:cs typeface="Arial" panose="020B0604020202020204" pitchFamily="34" charset="0"/>
              </a:rPr>
              <a:t>Social Enterprise Business Models</a:t>
            </a:r>
            <a:endParaRPr lang="en-GB" sz="3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17637"/>
            <a:ext cx="8229600" cy="5440363"/>
          </a:xfrm>
        </p:spPr>
        <p:txBody>
          <a:bodyPr>
            <a:normAutofit fontScale="55000" lnSpcReduction="20000"/>
          </a:bodyPr>
          <a:lstStyle/>
          <a:p>
            <a:pPr marL="0" indent="0">
              <a:buNone/>
            </a:pPr>
            <a:r>
              <a:rPr lang="en-GB" sz="3600" dirty="0">
                <a:latin typeface="Trebuchet MS" panose="020B0603020202020204" pitchFamily="34" charset="0"/>
              </a:rPr>
              <a:t>There are almost as many ways of making money whilst doing socially useful work as there are social enterprises. Some examples </a:t>
            </a:r>
            <a:r>
              <a:rPr lang="en-GB" sz="3600" dirty="0" smtClean="0">
                <a:latin typeface="Trebuchet MS" panose="020B0603020202020204" pitchFamily="34" charset="0"/>
              </a:rPr>
              <a:t>are:</a:t>
            </a:r>
          </a:p>
          <a:p>
            <a:pPr marL="0" indent="0">
              <a:buNone/>
            </a:pPr>
            <a:endParaRPr lang="en-GB" sz="2200" dirty="0" smtClean="0">
              <a:latin typeface="Trebuchet MS" panose="020B0603020202020204" pitchFamily="34" charset="0"/>
            </a:endParaRPr>
          </a:p>
          <a:p>
            <a:pPr marL="0" indent="0">
              <a:buNone/>
            </a:pPr>
            <a:r>
              <a:rPr lang="en-GB" sz="3600" b="1" dirty="0">
                <a:latin typeface="Trebuchet MS" panose="020B0603020202020204" pitchFamily="34" charset="0"/>
              </a:rPr>
              <a:t>Miss Macaroon</a:t>
            </a:r>
          </a:p>
          <a:p>
            <a:pPr lvl="1">
              <a:buFont typeface="Arial" panose="020B0604020202020204" pitchFamily="34" charset="0"/>
              <a:buChar char="•"/>
            </a:pPr>
            <a:r>
              <a:rPr lang="en-GB" sz="3600" dirty="0">
                <a:latin typeface="Trebuchet MS" panose="020B0603020202020204" pitchFamily="34" charset="0"/>
              </a:rPr>
              <a:t>Trains and employs care leavers and other disadvantaged young people</a:t>
            </a:r>
          </a:p>
          <a:p>
            <a:pPr lvl="1">
              <a:buFont typeface="Arial" panose="020B0604020202020204" pitchFamily="34" charset="0"/>
              <a:buChar char="•"/>
            </a:pPr>
            <a:r>
              <a:rPr lang="en-GB" sz="3600" dirty="0">
                <a:latin typeface="Trebuchet MS" panose="020B0603020202020204" pitchFamily="34" charset="0"/>
              </a:rPr>
              <a:t>Sells a luxury </a:t>
            </a:r>
            <a:r>
              <a:rPr lang="en-GB" sz="3600" dirty="0" smtClean="0">
                <a:latin typeface="Trebuchet MS" panose="020B0603020202020204" pitchFamily="34" charset="0"/>
              </a:rPr>
              <a:t>product</a:t>
            </a:r>
          </a:p>
          <a:p>
            <a:pPr lvl="1">
              <a:buFont typeface="Arial" panose="020B0604020202020204" pitchFamily="34" charset="0"/>
              <a:buChar char="•"/>
            </a:pPr>
            <a:r>
              <a:rPr lang="en-GB" sz="3600" dirty="0" smtClean="0">
                <a:latin typeface="Trebuchet MS" panose="020B0603020202020204" pitchFamily="34" charset="0"/>
              </a:rPr>
              <a:t>Re-invests </a:t>
            </a:r>
            <a:r>
              <a:rPr lang="en-GB" sz="3600" dirty="0">
                <a:latin typeface="Trebuchet MS" panose="020B0603020202020204" pitchFamily="34" charset="0"/>
              </a:rPr>
              <a:t>profits in training and support for young </a:t>
            </a:r>
            <a:r>
              <a:rPr lang="en-GB" sz="3600" dirty="0" smtClean="0">
                <a:latin typeface="Trebuchet MS" panose="020B0603020202020204" pitchFamily="34" charset="0"/>
              </a:rPr>
              <a:t>people</a:t>
            </a:r>
          </a:p>
          <a:p>
            <a:pPr marL="0" lvl="1" indent="0">
              <a:buNone/>
            </a:pPr>
            <a:r>
              <a:rPr lang="en-GB" sz="3600" b="1" dirty="0" smtClean="0">
                <a:latin typeface="Trebuchet MS" panose="020B0603020202020204" pitchFamily="34" charset="0"/>
              </a:rPr>
              <a:t>Elvis and </a:t>
            </a:r>
            <a:r>
              <a:rPr lang="en-GB" sz="3600" b="1" dirty="0" err="1" smtClean="0">
                <a:latin typeface="Trebuchet MS" panose="020B0603020202020204" pitchFamily="34" charset="0"/>
              </a:rPr>
              <a:t>Kresse</a:t>
            </a:r>
            <a:r>
              <a:rPr lang="en-GB" sz="3600" b="1" dirty="0" smtClean="0">
                <a:latin typeface="Trebuchet MS" panose="020B0603020202020204" pitchFamily="34" charset="0"/>
              </a:rPr>
              <a:t> </a:t>
            </a:r>
          </a:p>
          <a:p>
            <a:pPr marL="741600" lvl="2" indent="-284400">
              <a:buFont typeface="Arial" panose="020B0604020202020204" pitchFamily="34" charset="0"/>
              <a:buChar char="•"/>
            </a:pPr>
            <a:r>
              <a:rPr lang="en-GB" sz="3600" dirty="0" smtClean="0">
                <a:latin typeface="Trebuchet MS" panose="020B0603020202020204" pitchFamily="34" charset="0"/>
              </a:rPr>
              <a:t>Use discarded fire hoses that would otherwise go to waste</a:t>
            </a:r>
          </a:p>
          <a:p>
            <a:pPr marL="741600" lvl="2" indent="-284400">
              <a:buFont typeface="Arial" panose="020B0604020202020204" pitchFamily="34" charset="0"/>
              <a:buChar char="•"/>
            </a:pPr>
            <a:r>
              <a:rPr lang="en-GB" sz="3600" dirty="0" smtClean="0">
                <a:latin typeface="Trebuchet MS" panose="020B0603020202020204" pitchFamily="34" charset="0"/>
              </a:rPr>
              <a:t>Sell expensive handbags</a:t>
            </a:r>
          </a:p>
          <a:p>
            <a:pPr marL="741600" lvl="2" indent="-284400">
              <a:buFont typeface="Arial" panose="020B0604020202020204" pitchFamily="34" charset="0"/>
              <a:buChar char="•"/>
            </a:pPr>
            <a:r>
              <a:rPr lang="en-GB" sz="3600" dirty="0" smtClean="0">
                <a:latin typeface="Trebuchet MS" panose="020B0603020202020204" pitchFamily="34" charset="0"/>
              </a:rPr>
              <a:t>Donate 50% of profits to firefighters charities</a:t>
            </a:r>
          </a:p>
          <a:p>
            <a:pPr marL="0" lvl="2" indent="0">
              <a:buNone/>
            </a:pPr>
            <a:r>
              <a:rPr lang="en-GB" sz="3600" b="1" dirty="0" err="1" smtClean="0">
                <a:latin typeface="Trebuchet MS" panose="020B0603020202020204" pitchFamily="34" charset="0"/>
              </a:rPr>
              <a:t>Streetleague</a:t>
            </a:r>
            <a:endParaRPr lang="en-GB" sz="3600" b="1" dirty="0" smtClean="0">
              <a:latin typeface="Trebuchet MS" panose="020B0603020202020204" pitchFamily="34" charset="0"/>
            </a:endParaRPr>
          </a:p>
          <a:p>
            <a:pPr marL="741600" lvl="3" indent="-284400">
              <a:buFont typeface="Arial" panose="020B0604020202020204" pitchFamily="34" charset="0"/>
              <a:buChar char="•"/>
            </a:pPr>
            <a:r>
              <a:rPr lang="en-GB" sz="3600" dirty="0" smtClean="0">
                <a:latin typeface="Trebuchet MS" panose="020B0603020202020204" pitchFamily="34" charset="0"/>
              </a:rPr>
              <a:t>Training and supporting young people into work through football</a:t>
            </a:r>
          </a:p>
          <a:p>
            <a:pPr marL="741600" lvl="3" indent="-284400">
              <a:buFont typeface="Arial" panose="020B0604020202020204" pitchFamily="34" charset="0"/>
              <a:buChar char="•"/>
            </a:pPr>
            <a:r>
              <a:rPr lang="en-GB" sz="3600" dirty="0" smtClean="0">
                <a:latin typeface="Trebuchet MS" panose="020B0603020202020204" pitchFamily="34" charset="0"/>
              </a:rPr>
              <a:t>Deals with football clubs and big sponsors to bring in money</a:t>
            </a:r>
          </a:p>
          <a:p>
            <a:pPr marL="741600" lvl="3" indent="-284400">
              <a:buFont typeface="Arial" panose="020B0604020202020204" pitchFamily="34" charset="0"/>
              <a:buChar char="•"/>
            </a:pPr>
            <a:r>
              <a:rPr lang="en-GB" sz="3600" dirty="0" smtClean="0">
                <a:latin typeface="Trebuchet MS" panose="020B0603020202020204" pitchFamily="34" charset="0"/>
              </a:rPr>
              <a:t>Grants and government contracts are 50% of income</a:t>
            </a:r>
          </a:p>
          <a:p>
            <a:pPr marL="800100" lvl="3" indent="-342900">
              <a:buFont typeface="Arial" panose="020B0604020202020204" pitchFamily="34" charset="0"/>
              <a:buChar char="•"/>
            </a:pPr>
            <a:endParaRPr lang="en-GB" dirty="0" smtClean="0">
              <a:latin typeface="Trebuchet MS" panose="020B0603020202020204" pitchFamily="34" charset="0"/>
            </a:endParaRPr>
          </a:p>
          <a:p>
            <a:pPr marL="800100" lvl="3" indent="-342900">
              <a:buFont typeface="Arial" panose="020B0604020202020204" pitchFamily="34" charset="0"/>
              <a:buChar char="•"/>
            </a:pPr>
            <a:endParaRPr lang="en-GB" dirty="0" smtClean="0">
              <a:latin typeface="Trebuchet MS" panose="020B0603020202020204" pitchFamily="34" charset="0"/>
            </a:endParaRPr>
          </a:p>
          <a:p>
            <a:pPr marL="342900" lvl="2" indent="-342900"/>
            <a:endParaRPr lang="en-GB" dirty="0" smtClean="0">
              <a:latin typeface="Trebuchet MS" panose="020B0603020202020204" pitchFamily="34" charset="0"/>
            </a:endParaRPr>
          </a:p>
          <a:p>
            <a:pPr marL="857250" lvl="2" indent="-457200">
              <a:buFont typeface="Arial" panose="020B0604020202020204" pitchFamily="34" charset="0"/>
              <a:buChar char="•"/>
            </a:pPr>
            <a:endParaRPr lang="en-GB" dirty="0" smtClean="0">
              <a:latin typeface="Trebuchet MS" panose="020B0603020202020204" pitchFamily="34" charset="0"/>
            </a:endParaRPr>
          </a:p>
          <a:p>
            <a:pPr marL="857250" lvl="2" indent="-457200">
              <a:buFont typeface="Arial" panose="020B0604020202020204" pitchFamily="34" charset="0"/>
              <a:buChar char="•"/>
            </a:pPr>
            <a:endParaRPr lang="en-GB" dirty="0" smtClean="0">
              <a:latin typeface="Trebuchet MS" panose="020B0603020202020204" pitchFamily="34" charset="0"/>
            </a:endParaRPr>
          </a:p>
          <a:p>
            <a:pPr lvl="1">
              <a:buFont typeface="Arial" panose="020B0604020202020204" pitchFamily="34" charset="0"/>
              <a:buChar char="•"/>
            </a:pPr>
            <a:endParaRPr lang="en-GB" dirty="0" smtClean="0">
              <a:latin typeface="Trebuchet MS" panose="020B0603020202020204" pitchFamily="34" charset="0"/>
            </a:endParaRPr>
          </a:p>
          <a:p>
            <a:pPr>
              <a:buFont typeface="Arial" panose="020B0604020202020204" pitchFamily="34" charset="0"/>
              <a:buChar char="•"/>
            </a:pPr>
            <a:endParaRPr lang="en-GB" dirty="0" smtClean="0">
              <a:latin typeface="Trebuchet MS" panose="020B0603020202020204" pitchFamily="34" charset="0"/>
            </a:endParaRPr>
          </a:p>
          <a:p>
            <a:endParaRPr lang="en-GB" dirty="0"/>
          </a:p>
        </p:txBody>
      </p:sp>
    </p:spTree>
    <p:extLst>
      <p:ext uri="{BB962C8B-B14F-4D97-AF65-F5344CB8AC3E}">
        <p14:creationId xmlns:p14="http://schemas.microsoft.com/office/powerpoint/2010/main" val="2265210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TASK</a:t>
            </a:r>
            <a:endParaRPr lang="en-GB" dirty="0">
              <a:latin typeface="Arial" panose="020B0604020202020204" pitchFamily="34" charset="0"/>
              <a:cs typeface="Arial" panose="020B0604020202020204" pitchFamily="34" charset="0"/>
            </a:endParaRPr>
          </a:p>
        </p:txBody>
      </p:sp>
      <p:sp>
        <p:nvSpPr>
          <p:cNvPr id="3" name="Underrubrik 2"/>
          <p:cNvSpPr>
            <a:spLocks noGrp="1"/>
          </p:cNvSpPr>
          <p:nvPr>
            <p:ph idx="1"/>
          </p:nvPr>
        </p:nvSpPr>
        <p:spPr/>
        <p:txBody>
          <a:bodyPr>
            <a:normAutofit/>
          </a:bodyPr>
          <a:lstStyle/>
          <a:p>
            <a:pPr marL="717550" lvl="0" indent="-514350" algn="l">
              <a:spcBef>
                <a:spcPts val="0"/>
              </a:spcBef>
              <a:buClr>
                <a:schemeClr val="tx1"/>
              </a:buClr>
              <a:buSzPct val="100000"/>
              <a:buFont typeface="+mj-lt"/>
              <a:buAutoNum type="arabicPeriod"/>
            </a:pPr>
            <a:r>
              <a:rPr lang="en-GB" dirty="0">
                <a:sym typeface="Arial"/>
              </a:rPr>
              <a:t>Choose one of the SEs on the ESSE Best Practice </a:t>
            </a:r>
            <a:r>
              <a:rPr lang="en-GB" dirty="0" smtClean="0">
                <a:sym typeface="Arial"/>
              </a:rPr>
              <a:t>page  </a:t>
            </a:r>
            <a:r>
              <a:rPr lang="en-GB" dirty="0" smtClean="0">
                <a:sym typeface="Arial"/>
                <a:hlinkClick r:id="rId3"/>
              </a:rPr>
              <a:t>http</a:t>
            </a:r>
            <a:r>
              <a:rPr lang="en-GB" dirty="0">
                <a:sym typeface="Arial"/>
                <a:hlinkClick r:id="rId3"/>
              </a:rPr>
              <a:t>://</a:t>
            </a:r>
            <a:r>
              <a:rPr lang="en-GB" dirty="0" smtClean="0">
                <a:sym typeface="Arial"/>
                <a:hlinkClick r:id="rId3"/>
              </a:rPr>
              <a:t>esseeurope.eu</a:t>
            </a:r>
            <a:endParaRPr lang="en-GB" dirty="0" smtClean="0">
              <a:sym typeface="Arial"/>
            </a:endParaRPr>
          </a:p>
          <a:p>
            <a:pPr marL="717550" lvl="0" indent="-514350" algn="l">
              <a:spcBef>
                <a:spcPts val="0"/>
              </a:spcBef>
              <a:buClr>
                <a:schemeClr val="tx1"/>
              </a:buClr>
              <a:buSzPct val="100000"/>
              <a:buFont typeface="+mj-lt"/>
              <a:buAutoNum type="arabicPeriod"/>
            </a:pPr>
            <a:r>
              <a:rPr lang="en-GB" dirty="0" smtClean="0">
                <a:sym typeface="Arial"/>
              </a:rPr>
              <a:t>What </a:t>
            </a:r>
            <a:r>
              <a:rPr lang="en-GB" dirty="0">
                <a:sym typeface="Arial"/>
              </a:rPr>
              <a:t>is their social purpose? </a:t>
            </a:r>
            <a:endParaRPr lang="en-GB" dirty="0" smtClean="0">
              <a:sym typeface="Arial"/>
            </a:endParaRPr>
          </a:p>
          <a:p>
            <a:pPr marL="717550" lvl="0" indent="-514350" algn="l">
              <a:spcBef>
                <a:spcPts val="0"/>
              </a:spcBef>
              <a:buClr>
                <a:schemeClr val="tx1"/>
              </a:buClr>
              <a:buSzPct val="100000"/>
              <a:buFont typeface="+mj-lt"/>
              <a:buAutoNum type="arabicPeriod"/>
            </a:pPr>
            <a:r>
              <a:rPr lang="en-GB" dirty="0" smtClean="0">
                <a:sym typeface="Arial"/>
              </a:rPr>
              <a:t>How </a:t>
            </a:r>
            <a:r>
              <a:rPr lang="en-GB" dirty="0">
                <a:sym typeface="Arial"/>
              </a:rPr>
              <a:t>do they generate income? </a:t>
            </a:r>
          </a:p>
          <a:p>
            <a:pPr>
              <a:spcBef>
                <a:spcPts val="0"/>
              </a:spcBef>
              <a:buClr>
                <a:srgbClr val="000000"/>
              </a:buClr>
            </a:pPr>
            <a:endParaRPr lang="en-GB" sz="2200" dirty="0">
              <a:latin typeface="Trebuchet MS" panose="020B0603020202020204" pitchFamily="34" charset="0"/>
              <a:ea typeface="Arial"/>
              <a:cs typeface="Arial"/>
              <a:sym typeface="Arial"/>
            </a:endParaRPr>
          </a:p>
          <a:p>
            <a:pPr marL="0" lvl="0" indent="0" algn="ctr">
              <a:spcBef>
                <a:spcPts val="0"/>
              </a:spcBef>
              <a:buClr>
                <a:srgbClr val="000000"/>
              </a:buClr>
              <a:buNone/>
            </a:pPr>
            <a:r>
              <a:rPr lang="en-GB" sz="2400" dirty="0">
                <a:latin typeface="Trebuchet MS" panose="020B0603020202020204" pitchFamily="34" charset="0"/>
                <a:ea typeface="Arial"/>
                <a:cs typeface="Arial"/>
                <a:sym typeface="Arial"/>
              </a:rPr>
              <a:t>Social Enterprises are </a:t>
            </a:r>
            <a:r>
              <a:rPr lang="en-GB" sz="2400" b="1" dirty="0">
                <a:latin typeface="Trebuchet MS" panose="020B0603020202020204" pitchFamily="34" charset="0"/>
                <a:ea typeface="Arial"/>
                <a:cs typeface="Arial"/>
                <a:sym typeface="Arial"/>
              </a:rPr>
              <a:t>businesses</a:t>
            </a:r>
            <a:r>
              <a:rPr lang="en-GB" sz="2400" dirty="0">
                <a:latin typeface="Trebuchet MS" panose="020B0603020202020204" pitchFamily="34" charset="0"/>
                <a:ea typeface="Arial"/>
                <a:cs typeface="Arial"/>
                <a:sym typeface="Arial"/>
              </a:rPr>
              <a:t> with a social purpose. This means their activities must generate income.</a:t>
            </a:r>
          </a:p>
          <a:p>
            <a:pPr>
              <a:spcBef>
                <a:spcPts val="0"/>
              </a:spcBef>
              <a:buClr>
                <a:srgbClr val="000000"/>
              </a:buClr>
            </a:pPr>
            <a:endParaRPr lang="en-GB" sz="2200" dirty="0">
              <a:latin typeface="Trebuchet MS" panose="020B0603020202020204" pitchFamily="34" charset="0"/>
              <a:ea typeface="Arial"/>
              <a:cs typeface="Arial"/>
              <a:sym typeface="Arial"/>
            </a:endParaRPr>
          </a:p>
          <a:p>
            <a:pPr lvl="0" algn="l">
              <a:spcBef>
                <a:spcPts val="0"/>
              </a:spcBef>
              <a:buClr>
                <a:srgbClr val="000000"/>
              </a:buClr>
            </a:pPr>
            <a:endParaRPr lang="en-GB" dirty="0">
              <a:latin typeface="Trebuchet MS" panose="020B0603020202020204" pitchFamily="34" charset="0"/>
              <a:ea typeface="Arial"/>
              <a:cs typeface="Arial"/>
              <a:sym typeface="Arial"/>
            </a:endParaRPr>
          </a:p>
          <a:p>
            <a:pPr lvl="0" algn="l">
              <a:spcBef>
                <a:spcPts val="0"/>
              </a:spcBef>
              <a:buClr>
                <a:srgbClr val="000000"/>
              </a:buClr>
            </a:pPr>
            <a:endParaRPr lang="en-GB" dirty="0">
              <a:solidFill>
                <a:srgbClr val="000000"/>
              </a:solidFill>
              <a:latin typeface="Arial"/>
              <a:ea typeface="Arial"/>
              <a:cs typeface="Arial"/>
              <a:sym typeface="Arial"/>
            </a:endParaRPr>
          </a:p>
          <a:p>
            <a:endParaRPr lang="sv-SE" dirty="0"/>
          </a:p>
        </p:txBody>
      </p:sp>
    </p:spTree>
    <p:extLst>
      <p:ext uri="{BB962C8B-B14F-4D97-AF65-F5344CB8AC3E}">
        <p14:creationId xmlns:p14="http://schemas.microsoft.com/office/powerpoint/2010/main" val="1201612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Investment: Getting </a:t>
            </a:r>
            <a:r>
              <a:rPr lang="en-GB" dirty="0">
                <a:latin typeface="Arial" panose="020B0604020202020204" pitchFamily="34" charset="0"/>
                <a:cs typeface="Arial" panose="020B0604020202020204" pitchFamily="34" charset="0"/>
              </a:rPr>
              <a:t>S</a:t>
            </a:r>
            <a:r>
              <a:rPr lang="en-GB" dirty="0" smtClean="0">
                <a:latin typeface="Arial" panose="020B0604020202020204" pitchFamily="34" charset="0"/>
                <a:cs typeface="Arial" panose="020B0604020202020204" pitchFamily="34" charset="0"/>
              </a:rPr>
              <a:t>tarted</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GB" sz="2800" dirty="0">
                <a:latin typeface="Trebuchet MS" panose="020B0603020202020204" pitchFamily="34" charset="0"/>
              </a:rPr>
              <a:t>Most entrepreneurs, social or otherwise, start with very little money. They use the resources they have available to try things out and build their business idea </a:t>
            </a:r>
            <a:r>
              <a:rPr lang="en-GB" sz="2800" dirty="0" smtClean="0">
                <a:latin typeface="Trebuchet MS" panose="020B0603020202020204" pitchFamily="34" charset="0"/>
              </a:rPr>
              <a:t>gradually</a:t>
            </a:r>
          </a:p>
          <a:p>
            <a:pPr marL="0" indent="0">
              <a:buNone/>
            </a:pPr>
            <a:endParaRPr lang="en-GB" sz="2800" dirty="0" smtClean="0">
              <a:latin typeface="Trebuchet MS" panose="020B0603020202020204" pitchFamily="34" charset="0"/>
            </a:endParaRPr>
          </a:p>
          <a:p>
            <a:pPr lvl="0">
              <a:lnSpc>
                <a:spcPct val="115000"/>
              </a:lnSpc>
              <a:spcBef>
                <a:spcPts val="0"/>
              </a:spcBef>
              <a:buNone/>
            </a:pPr>
            <a:r>
              <a:rPr lang="en-GB" sz="2800" dirty="0">
                <a:latin typeface="Trebuchet MS" panose="020B0603020202020204" pitchFamily="34" charset="0"/>
              </a:rPr>
              <a:t>Some ways to access funding...</a:t>
            </a:r>
          </a:p>
          <a:p>
            <a:pPr marL="487045" indent="-457200">
              <a:spcBef>
                <a:spcPts val="1000"/>
              </a:spcBef>
              <a:buClr>
                <a:schemeClr val="tx1"/>
              </a:buClr>
              <a:buSzPct val="100000"/>
            </a:pPr>
            <a:r>
              <a:rPr lang="en-GB" sz="2800" dirty="0">
                <a:latin typeface="Trebuchet MS" panose="020B0603020202020204" pitchFamily="34" charset="0"/>
              </a:rPr>
              <a:t>Small grants </a:t>
            </a:r>
          </a:p>
          <a:p>
            <a:pPr marL="487045" indent="-457200">
              <a:spcBef>
                <a:spcPts val="1000"/>
              </a:spcBef>
              <a:buClr>
                <a:schemeClr val="tx1"/>
              </a:buClr>
              <a:buSzPct val="100000"/>
            </a:pPr>
            <a:r>
              <a:rPr lang="en-GB" sz="2800" dirty="0">
                <a:latin typeface="Trebuchet MS" panose="020B0603020202020204" pitchFamily="34" charset="0"/>
              </a:rPr>
              <a:t>Social Enterprise start up support</a:t>
            </a:r>
          </a:p>
          <a:p>
            <a:pPr marL="487045" indent="-457200">
              <a:spcBef>
                <a:spcPts val="1000"/>
              </a:spcBef>
              <a:buClr>
                <a:schemeClr val="tx1"/>
              </a:buClr>
              <a:buSzPct val="100000"/>
            </a:pPr>
            <a:r>
              <a:rPr lang="en-GB" sz="2800" dirty="0">
                <a:latin typeface="Trebuchet MS" panose="020B0603020202020204" pitchFamily="34" charset="0"/>
              </a:rPr>
              <a:t>Crowdfunding</a:t>
            </a:r>
          </a:p>
          <a:p>
            <a:endParaRPr lang="en-GB" dirty="0">
              <a:latin typeface="Trebuchet MS" panose="020B0603020202020204" pitchFamily="34" charset="0"/>
            </a:endParaRPr>
          </a:p>
        </p:txBody>
      </p:sp>
    </p:spTree>
    <p:extLst>
      <p:ext uri="{BB962C8B-B14F-4D97-AF65-F5344CB8AC3E}">
        <p14:creationId xmlns:p14="http://schemas.microsoft.com/office/powerpoint/2010/main" val="893236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000" dirty="0" smtClean="0">
                <a:latin typeface="Arial" panose="020B0604020202020204" pitchFamily="34" charset="0"/>
                <a:cs typeface="Arial" panose="020B0604020202020204" pitchFamily="34" charset="0"/>
              </a:rPr>
              <a:t>Investment: Growing </a:t>
            </a:r>
            <a:r>
              <a:rPr lang="en-GB" sz="3000" dirty="0">
                <a:latin typeface="Arial" panose="020B0604020202020204" pitchFamily="34" charset="0"/>
                <a:cs typeface="Arial" panose="020B0604020202020204" pitchFamily="34" charset="0"/>
              </a:rPr>
              <a:t>Y</a:t>
            </a:r>
            <a:r>
              <a:rPr lang="en-GB" sz="3000" dirty="0" smtClean="0">
                <a:latin typeface="Arial" panose="020B0604020202020204" pitchFamily="34" charset="0"/>
                <a:cs typeface="Arial" panose="020B0604020202020204" pitchFamily="34" charset="0"/>
              </a:rPr>
              <a:t>our </a:t>
            </a:r>
            <a:r>
              <a:rPr lang="en-GB" sz="3000" dirty="0">
                <a:latin typeface="Arial" panose="020B0604020202020204" pitchFamily="34" charset="0"/>
                <a:cs typeface="Arial" panose="020B0604020202020204" pitchFamily="34" charset="0"/>
              </a:rPr>
              <a:t>S</a:t>
            </a:r>
            <a:r>
              <a:rPr lang="en-GB" sz="3000" dirty="0" smtClean="0">
                <a:latin typeface="Arial" panose="020B0604020202020204" pitchFamily="34" charset="0"/>
                <a:cs typeface="Arial" panose="020B0604020202020204" pitchFamily="34" charset="0"/>
              </a:rPr>
              <a:t>ocial </a:t>
            </a:r>
            <a:r>
              <a:rPr lang="en-GB" sz="3000" dirty="0">
                <a:latin typeface="Arial" panose="020B0604020202020204" pitchFamily="34" charset="0"/>
                <a:cs typeface="Arial" panose="020B0604020202020204" pitchFamily="34" charset="0"/>
              </a:rPr>
              <a:t>E</a:t>
            </a:r>
            <a:r>
              <a:rPr lang="en-GB" sz="3000" dirty="0" smtClean="0">
                <a:latin typeface="Arial" panose="020B0604020202020204" pitchFamily="34" charset="0"/>
                <a:cs typeface="Arial" panose="020B0604020202020204" pitchFamily="34" charset="0"/>
              </a:rPr>
              <a:t>nterprise</a:t>
            </a:r>
            <a:endParaRPr lang="en-GB" sz="3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GB" sz="2800" dirty="0" smtClean="0">
                <a:solidFill>
                  <a:schemeClr val="dk1"/>
                </a:solidFill>
                <a:latin typeface="Trebuchet MS" panose="020B0603020202020204" pitchFamily="34" charset="0"/>
              </a:rPr>
              <a:t>Like </a:t>
            </a:r>
            <a:r>
              <a:rPr lang="en-GB" sz="2800" dirty="0">
                <a:solidFill>
                  <a:schemeClr val="dk1"/>
                </a:solidFill>
                <a:latin typeface="Trebuchet MS" panose="020B0603020202020204" pitchFamily="34" charset="0"/>
              </a:rPr>
              <a:t>all businesses, social enterprises can seek investment to develop new products or services, expand or improve what they do</a:t>
            </a:r>
            <a:endParaRPr lang="en-GB" sz="2800" dirty="0" smtClean="0">
              <a:latin typeface="Trebuchet MS" panose="020B0603020202020204" pitchFamily="34" charset="0"/>
            </a:endParaRPr>
          </a:p>
          <a:p>
            <a:pPr marL="0" indent="0">
              <a:buNone/>
            </a:pPr>
            <a:endParaRPr lang="en-GB" sz="2800" dirty="0" smtClean="0">
              <a:latin typeface="Trebuchet MS" panose="020B0603020202020204" pitchFamily="34" charset="0"/>
            </a:endParaRPr>
          </a:p>
          <a:p>
            <a:pPr marL="487045" indent="-457200">
              <a:spcBef>
                <a:spcPts val="1000"/>
              </a:spcBef>
              <a:buClr>
                <a:schemeClr val="tx1"/>
              </a:buClr>
              <a:buSzPct val="100000"/>
            </a:pPr>
            <a:r>
              <a:rPr lang="en-GB" sz="2800" dirty="0" smtClean="0">
                <a:latin typeface="Trebuchet MS" panose="020B0603020202020204" pitchFamily="34" charset="0"/>
              </a:rPr>
              <a:t>Mainstream funds</a:t>
            </a:r>
          </a:p>
          <a:p>
            <a:pPr marL="487045" indent="-457200">
              <a:spcBef>
                <a:spcPts val="1000"/>
              </a:spcBef>
              <a:buClr>
                <a:schemeClr val="tx1"/>
              </a:buClr>
              <a:buSzPct val="100000"/>
            </a:pPr>
            <a:r>
              <a:rPr lang="en-GB" sz="2800" dirty="0" smtClean="0">
                <a:latin typeface="Trebuchet MS" panose="020B0603020202020204" pitchFamily="34" charset="0"/>
              </a:rPr>
              <a:t>Social investment</a:t>
            </a:r>
          </a:p>
          <a:p>
            <a:pPr marL="487045" indent="-457200">
              <a:spcBef>
                <a:spcPts val="1000"/>
              </a:spcBef>
              <a:buClr>
                <a:schemeClr val="tx1"/>
              </a:buClr>
              <a:buSzPct val="100000"/>
            </a:pPr>
            <a:r>
              <a:rPr lang="en-GB" sz="2800" dirty="0" smtClean="0">
                <a:latin typeface="Trebuchet MS" panose="020B0603020202020204" pitchFamily="34" charset="0"/>
              </a:rPr>
              <a:t>Small grants, social enterprise </a:t>
            </a:r>
            <a:r>
              <a:rPr lang="en-GB" sz="2800" dirty="0">
                <a:latin typeface="Trebuchet MS" panose="020B0603020202020204" pitchFamily="34" charset="0"/>
              </a:rPr>
              <a:t>start </a:t>
            </a:r>
            <a:r>
              <a:rPr lang="en-GB" sz="2800" dirty="0" smtClean="0">
                <a:latin typeface="Trebuchet MS" panose="020B0603020202020204" pitchFamily="34" charset="0"/>
              </a:rPr>
              <a:t>up support, crowdfunding</a:t>
            </a:r>
            <a:endParaRPr lang="en-GB" sz="2800" dirty="0">
              <a:latin typeface="Trebuchet MS" panose="020B0603020202020204" pitchFamily="34" charset="0"/>
            </a:endParaRPr>
          </a:p>
          <a:p>
            <a:endParaRPr lang="en-GB" dirty="0">
              <a:latin typeface="Trebuchet MS" panose="020B0603020202020204" pitchFamily="34" charset="0"/>
            </a:endParaRPr>
          </a:p>
        </p:txBody>
      </p:sp>
    </p:spTree>
    <p:extLst>
      <p:ext uri="{BB962C8B-B14F-4D97-AF65-F5344CB8AC3E}">
        <p14:creationId xmlns:p14="http://schemas.microsoft.com/office/powerpoint/2010/main" val="269292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p:nvPr/>
        </p:nvSpPr>
        <p:spPr>
          <a:xfrm>
            <a:off x="582150" y="1453375"/>
            <a:ext cx="7660800" cy="3017700"/>
          </a:xfrm>
          <a:prstGeom prst="rect">
            <a:avLst/>
          </a:prstGeom>
          <a:noFill/>
          <a:ln>
            <a:noFill/>
          </a:ln>
        </p:spPr>
        <p:txBody>
          <a:bodyPr lIns="91425" tIns="91425" rIns="91425" bIns="91425" anchor="ctr" anchorCtr="0">
            <a:noAutofit/>
          </a:bodyPr>
          <a:lstStyle/>
          <a:p>
            <a:pPr marL="228600" lvl="0" indent="-177800" rtl="0">
              <a:lnSpc>
                <a:spcPct val="90000"/>
              </a:lnSpc>
              <a:spcBef>
                <a:spcPts val="0"/>
              </a:spcBef>
              <a:buClr>
                <a:schemeClr val="dk1"/>
              </a:buClr>
              <a:buSzPct val="100000"/>
              <a:buChar char="•"/>
            </a:pPr>
            <a:r>
              <a:rPr lang="en-GB" sz="2000" u="sng" dirty="0">
                <a:solidFill>
                  <a:srgbClr val="0563C1"/>
                </a:solidFill>
                <a:hlinkClick r:id="rId3"/>
              </a:rPr>
              <a:t>http://www.socialenterprise.org.uk/advice-services/topic/finance</a:t>
            </a:r>
          </a:p>
          <a:p>
            <a:pPr marL="228600" lvl="0" indent="-177800" rtl="0">
              <a:lnSpc>
                <a:spcPct val="90000"/>
              </a:lnSpc>
              <a:spcBef>
                <a:spcPts val="1000"/>
              </a:spcBef>
              <a:buClr>
                <a:schemeClr val="dk1"/>
              </a:buClr>
              <a:buSzPct val="100000"/>
              <a:buChar char="•"/>
            </a:pPr>
            <a:r>
              <a:rPr lang="en-GB" sz="2000" u="sng" dirty="0">
                <a:solidFill>
                  <a:srgbClr val="0563C1"/>
                </a:solidFill>
                <a:hlinkClick r:id="rId4"/>
              </a:rPr>
              <a:t>http://www.theguardian.com/social-enterprise-network/2014/feb/10/how-to-guide-funding-your-social-enterprise</a:t>
            </a:r>
          </a:p>
          <a:p>
            <a:pPr marL="228600" lvl="0" indent="-177800" rtl="0">
              <a:lnSpc>
                <a:spcPct val="90000"/>
              </a:lnSpc>
              <a:spcBef>
                <a:spcPts val="1000"/>
              </a:spcBef>
              <a:buClr>
                <a:schemeClr val="dk1"/>
              </a:buClr>
              <a:buSzPct val="100000"/>
              <a:buChar char="•"/>
            </a:pPr>
            <a:r>
              <a:rPr lang="en-GB" sz="2000" u="sng" dirty="0">
                <a:solidFill>
                  <a:srgbClr val="0563C1"/>
                </a:solidFill>
                <a:hlinkClick r:id="rId5"/>
              </a:rPr>
              <a:t>http://www.businesszone.co.uk/do/people/the-ultimate-guide-to-raising-finance-for-a-social-enterprise</a:t>
            </a:r>
          </a:p>
        </p:txBody>
      </p:sp>
      <p:sp>
        <p:nvSpPr>
          <p:cNvPr id="148" name="Shape 148"/>
          <p:cNvSpPr txBox="1"/>
          <p:nvPr/>
        </p:nvSpPr>
        <p:spPr>
          <a:xfrm>
            <a:off x="582150" y="582475"/>
            <a:ext cx="7979700" cy="1099500"/>
          </a:xfrm>
          <a:prstGeom prst="rect">
            <a:avLst/>
          </a:prstGeom>
          <a:noFill/>
          <a:ln>
            <a:noFill/>
          </a:ln>
        </p:spPr>
        <p:txBody>
          <a:bodyPr lIns="91425" tIns="91425" rIns="91425" bIns="91425" anchor="ctr" anchorCtr="0">
            <a:noAutofit/>
          </a:bodyPr>
          <a:lstStyle/>
          <a:p>
            <a:pPr lvl="0" algn="ctr" rtl="0">
              <a:lnSpc>
                <a:spcPct val="90000"/>
              </a:lnSpc>
              <a:spcBef>
                <a:spcPts val="0"/>
              </a:spcBef>
              <a:buNone/>
            </a:pPr>
            <a:r>
              <a:rPr lang="en-GB" sz="3000" b="1" dirty="0" smtClean="0">
                <a:solidFill>
                  <a:schemeClr val="tx1"/>
                </a:solidFill>
              </a:rPr>
              <a:t>Funding </a:t>
            </a:r>
            <a:r>
              <a:rPr lang="en-GB" sz="3000" b="1" dirty="0">
                <a:solidFill>
                  <a:schemeClr val="tx1"/>
                </a:solidFill>
              </a:rPr>
              <a:t>and </a:t>
            </a:r>
            <a:r>
              <a:rPr lang="en-GB" sz="3000" b="1" dirty="0" smtClean="0">
                <a:solidFill>
                  <a:schemeClr val="tx1"/>
                </a:solidFill>
              </a:rPr>
              <a:t>Finance: More Information</a:t>
            </a:r>
            <a:endParaRPr lang="en-GB" sz="3000" b="1"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Social Enterprise Quiz</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lgn="ctr">
              <a:buNone/>
            </a:pPr>
            <a:endParaRPr lang="en-GB" dirty="0" smtClean="0"/>
          </a:p>
          <a:p>
            <a:pPr marL="0" indent="0" algn="ctr">
              <a:buNone/>
            </a:pPr>
            <a:r>
              <a:rPr lang="en-GB" dirty="0" smtClean="0">
                <a:latin typeface="Trebuchet MS" panose="020B0603020202020204" pitchFamily="34" charset="0"/>
              </a:rPr>
              <a:t>...put your notes away</a:t>
            </a:r>
            <a:endParaRPr lang="en-GB" dirty="0">
              <a:latin typeface="Trebuchet MS" panose="020B0603020202020204" pitchFamily="34" charset="0"/>
            </a:endParaRPr>
          </a:p>
        </p:txBody>
      </p:sp>
    </p:spTree>
    <p:extLst>
      <p:ext uri="{BB962C8B-B14F-4D97-AF65-F5344CB8AC3E}">
        <p14:creationId xmlns:p14="http://schemas.microsoft.com/office/powerpoint/2010/main" val="1644660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tx1"/>
                </a:solidFill>
                <a:latin typeface="Arial" panose="020B0604020202020204" pitchFamily="34" charset="0"/>
                <a:cs typeface="Arial" panose="020B0604020202020204" pitchFamily="34" charset="0"/>
              </a:rPr>
              <a:t>Part Two</a:t>
            </a:r>
            <a:endParaRPr lang="en-GB" dirty="0">
              <a:solidFill>
                <a:schemeClr val="tx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r>
              <a:rPr lang="en-GB" dirty="0" smtClean="0">
                <a:latin typeface="Arial" panose="020B0604020202020204" pitchFamily="34" charset="0"/>
                <a:cs typeface="Arial" panose="020B0604020202020204" pitchFamily="34" charset="0"/>
              </a:rPr>
              <a:t>Design Thinking</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7365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grpSp>
        <p:nvGrpSpPr>
          <p:cNvPr id="4" name="Group 3"/>
          <p:cNvGrpSpPr/>
          <p:nvPr/>
        </p:nvGrpSpPr>
        <p:grpSpPr>
          <a:xfrm>
            <a:off x="862018" y="2025400"/>
            <a:ext cx="7419963" cy="3194740"/>
            <a:chOff x="420337" y="1517400"/>
            <a:chExt cx="7419963" cy="3194740"/>
          </a:xfrm>
        </p:grpSpPr>
        <p:sp>
          <p:nvSpPr>
            <p:cNvPr id="172" name="Shape 172"/>
            <p:cNvSpPr txBox="1"/>
            <p:nvPr/>
          </p:nvSpPr>
          <p:spPr>
            <a:xfrm>
              <a:off x="420337" y="4250441"/>
              <a:ext cx="4104000" cy="4616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400" b="1" i="0" u="none" strike="noStrike" cap="none" dirty="0">
                  <a:solidFill>
                    <a:schemeClr val="tx1"/>
                  </a:solidFill>
                  <a:latin typeface="Trebuchet MS"/>
                  <a:ea typeface="Trebuchet MS"/>
                  <a:cs typeface="Trebuchet MS"/>
                  <a:sym typeface="Trebuchet MS"/>
                </a:rPr>
                <a:t>Initial SE ideas or scenarios</a:t>
              </a:r>
            </a:p>
          </p:txBody>
        </p:sp>
        <p:sp>
          <p:nvSpPr>
            <p:cNvPr id="173" name="Shape 173"/>
            <p:cNvSpPr txBox="1"/>
            <p:nvPr/>
          </p:nvSpPr>
          <p:spPr>
            <a:xfrm>
              <a:off x="945357" y="3621491"/>
              <a:ext cx="4405500" cy="5181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400" b="1" i="0" u="none" strike="noStrike" cap="none" dirty="0">
                  <a:solidFill>
                    <a:schemeClr val="tx1"/>
                  </a:solidFill>
                  <a:latin typeface="Trebuchet MS"/>
                  <a:ea typeface="Trebuchet MS"/>
                  <a:cs typeface="Trebuchet MS"/>
                  <a:sym typeface="Trebuchet MS"/>
                </a:rPr>
                <a:t>Describe the potential users</a:t>
              </a:r>
            </a:p>
          </p:txBody>
        </p:sp>
        <p:sp>
          <p:nvSpPr>
            <p:cNvPr id="174" name="Shape 174"/>
            <p:cNvSpPr txBox="1"/>
            <p:nvPr/>
          </p:nvSpPr>
          <p:spPr>
            <a:xfrm>
              <a:off x="1496450" y="3057850"/>
              <a:ext cx="4652700"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400" b="1" i="0" u="none" strike="noStrike" cap="none" dirty="0">
                  <a:solidFill>
                    <a:schemeClr val="tx1"/>
                  </a:solidFill>
                  <a:latin typeface="Trebuchet MS"/>
                  <a:ea typeface="Trebuchet MS"/>
                  <a:cs typeface="Trebuchet MS"/>
                  <a:sym typeface="Trebuchet MS"/>
                </a:rPr>
                <a:t>Form insights about the users</a:t>
              </a:r>
            </a:p>
          </p:txBody>
        </p:sp>
        <p:sp>
          <p:nvSpPr>
            <p:cNvPr id="175" name="Shape 175"/>
            <p:cNvSpPr txBox="1"/>
            <p:nvPr/>
          </p:nvSpPr>
          <p:spPr>
            <a:xfrm>
              <a:off x="2014716" y="2494210"/>
              <a:ext cx="2585999" cy="4616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400" b="1" i="0" u="none" strike="noStrike" cap="none" dirty="0">
                  <a:solidFill>
                    <a:schemeClr val="tx1"/>
                  </a:solidFill>
                  <a:latin typeface="Trebuchet MS"/>
                  <a:ea typeface="Trebuchet MS"/>
                  <a:cs typeface="Trebuchet MS"/>
                  <a:sym typeface="Trebuchet MS"/>
                </a:rPr>
                <a:t>Brainstorm ideas</a:t>
              </a:r>
            </a:p>
          </p:txBody>
        </p:sp>
        <p:sp>
          <p:nvSpPr>
            <p:cNvPr id="176" name="Shape 176"/>
            <p:cNvSpPr txBox="1"/>
            <p:nvPr/>
          </p:nvSpPr>
          <p:spPr>
            <a:xfrm>
              <a:off x="2903038" y="1974898"/>
              <a:ext cx="3044400"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400" b="1" i="0" u="none" strike="noStrike" cap="none" dirty="0">
                  <a:solidFill>
                    <a:schemeClr val="tx1"/>
                  </a:solidFill>
                  <a:latin typeface="Trebuchet MS"/>
                  <a:ea typeface="Trebuchet MS"/>
                  <a:cs typeface="Trebuchet MS"/>
                  <a:sym typeface="Trebuchet MS"/>
                </a:rPr>
                <a:t>Select the best idea</a:t>
              </a:r>
            </a:p>
          </p:txBody>
        </p:sp>
        <p:sp>
          <p:nvSpPr>
            <p:cNvPr id="177" name="Shape 177"/>
            <p:cNvSpPr txBox="1"/>
            <p:nvPr/>
          </p:nvSpPr>
          <p:spPr>
            <a:xfrm>
              <a:off x="3861400" y="1517400"/>
              <a:ext cx="3978900" cy="631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400" b="1" i="0" u="none" strike="noStrike" cap="none" dirty="0">
                  <a:solidFill>
                    <a:schemeClr val="tx1"/>
                  </a:solidFill>
                  <a:latin typeface="Trebuchet MS"/>
                  <a:ea typeface="Trebuchet MS"/>
                  <a:cs typeface="Trebuchet MS"/>
                  <a:sym typeface="Trebuchet MS"/>
                </a:rPr>
                <a:t>Design </a:t>
              </a:r>
              <a:r>
                <a:rPr lang="en-GB" sz="2400" b="1" dirty="0">
                  <a:solidFill>
                    <a:schemeClr val="tx1"/>
                  </a:solidFill>
                  <a:latin typeface="Trebuchet MS"/>
                  <a:ea typeface="Trebuchet MS"/>
                  <a:cs typeface="Trebuchet MS"/>
                  <a:sym typeface="Trebuchet MS"/>
                </a:rPr>
                <a:t>a test for</a:t>
              </a:r>
              <a:r>
                <a:rPr lang="en-GB" sz="2400" b="1" i="0" u="none" strike="noStrike" cap="none" dirty="0">
                  <a:solidFill>
                    <a:schemeClr val="tx1"/>
                  </a:solidFill>
                  <a:latin typeface="Trebuchet MS"/>
                  <a:ea typeface="Trebuchet MS"/>
                  <a:cs typeface="Trebuchet MS"/>
                  <a:sym typeface="Trebuchet MS"/>
                </a:rPr>
                <a:t> the idea</a:t>
              </a:r>
            </a:p>
          </p:txBody>
        </p:sp>
        <p:cxnSp>
          <p:nvCxnSpPr>
            <p:cNvPr id="178" name="Shape 178"/>
            <p:cNvCxnSpPr>
              <a:endCxn id="177" idx="3"/>
            </p:cNvCxnSpPr>
            <p:nvPr/>
          </p:nvCxnSpPr>
          <p:spPr>
            <a:xfrm rot="10800000" flipH="1">
              <a:off x="4975300" y="1833300"/>
              <a:ext cx="2865000" cy="2805900"/>
            </a:xfrm>
            <a:prstGeom prst="straightConnector1">
              <a:avLst/>
            </a:prstGeom>
            <a:noFill/>
            <a:ln w="28575" cap="flat" cmpd="sng">
              <a:solidFill>
                <a:schemeClr val="dk2"/>
              </a:solidFill>
              <a:prstDash val="solid"/>
              <a:round/>
              <a:headEnd type="none" w="lg" len="lg"/>
              <a:tailEnd type="triangle" w="lg" len="lg"/>
            </a:ln>
          </p:spPr>
        </p:cxnSp>
      </p:grpSp>
      <p:sp>
        <p:nvSpPr>
          <p:cNvPr id="2" name="Title 1"/>
          <p:cNvSpPr>
            <a:spLocks noGrp="1"/>
          </p:cNvSpPr>
          <p:nvPr>
            <p:ph type="title"/>
          </p:nvPr>
        </p:nvSpPr>
        <p:spPr/>
        <p:txBody>
          <a:bodyPr/>
          <a:lstStyle/>
          <a:p>
            <a:r>
              <a:rPr lang="en-GB" dirty="0" smtClean="0"/>
              <a:t>Creative Thinking</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grpSp>
        <p:nvGrpSpPr>
          <p:cNvPr id="9" name="Grupp 8"/>
          <p:cNvGrpSpPr/>
          <p:nvPr/>
        </p:nvGrpSpPr>
        <p:grpSpPr>
          <a:xfrm>
            <a:off x="0" y="4923244"/>
            <a:ext cx="9144000" cy="1934756"/>
            <a:chOff x="0" y="4923244"/>
            <a:chExt cx="9144000" cy="1934756"/>
          </a:xfrm>
        </p:grpSpPr>
        <p:pic>
          <p:nvPicPr>
            <p:cNvPr id="8" name="Bildobjekt 7"/>
            <p:cNvPicPr>
              <a:picLocks noChangeAspect="1"/>
            </p:cNvPicPr>
            <p:nvPr/>
          </p:nvPicPr>
          <p:blipFill>
            <a:blip r:embed="rId3"/>
            <a:stretch>
              <a:fillRect/>
            </a:stretch>
          </p:blipFill>
          <p:spPr>
            <a:xfrm>
              <a:off x="0" y="5475694"/>
              <a:ext cx="9144000" cy="1382306"/>
            </a:xfrm>
            <a:prstGeom prst="rect">
              <a:avLst/>
            </a:prstGeom>
            <a:effectLst>
              <a:outerShdw blurRad="254000" sx="102000" sy="102000" algn="ctr" rotWithShape="0">
                <a:prstClr val="black">
                  <a:alpha val="20000"/>
                </a:prstClr>
              </a:outerShdw>
            </a:effectLst>
          </p:spPr>
        </p:pic>
        <p:pic>
          <p:nvPicPr>
            <p:cNvPr id="7" name="Bildobjekt 6" descr="ESSE-Europe-round-logo.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4708" y="4923244"/>
              <a:ext cx="1739900" cy="1739900"/>
            </a:xfrm>
            <a:prstGeom prst="rect">
              <a:avLst/>
            </a:prstGeom>
            <a:effectLst>
              <a:outerShdw blurRad="127000" sx="104000" sy="104000" algn="ctr" rotWithShape="0">
                <a:prstClr val="black">
                  <a:alpha val="20000"/>
                </a:prstClr>
              </a:outerShdw>
            </a:effectLst>
          </p:spPr>
        </p:pic>
      </p:grpSp>
      <p:sp>
        <p:nvSpPr>
          <p:cNvPr id="2" name="Rubrik 1"/>
          <p:cNvSpPr>
            <a:spLocks noGrp="1"/>
          </p:cNvSpPr>
          <p:nvPr>
            <p:ph type="ctrTitle"/>
          </p:nvPr>
        </p:nvSpPr>
        <p:spPr>
          <a:xfrm>
            <a:off x="685800" y="1178560"/>
            <a:ext cx="7772400" cy="2067560"/>
          </a:xfrm>
        </p:spPr>
        <p:txBody>
          <a:bodyPr>
            <a:normAutofit fontScale="90000"/>
          </a:bodyPr>
          <a:lstStyle/>
          <a:p>
            <a:pPr lvl="0">
              <a:spcBef>
                <a:spcPts val="0"/>
              </a:spcBef>
            </a:pPr>
            <a:r>
              <a:rPr lang="en-GB" sz="6600" dirty="0" smtClean="0">
                <a:solidFill>
                  <a:schemeClr val="dk1"/>
                </a:solidFill>
                <a:latin typeface="Arial"/>
                <a:ea typeface="Arial"/>
                <a:cs typeface="Arial"/>
                <a:sym typeface="Arial"/>
              </a:rPr>
              <a:t>Social Enterprise </a:t>
            </a:r>
            <a:br>
              <a:rPr lang="en-GB" sz="6600" dirty="0" smtClean="0">
                <a:solidFill>
                  <a:schemeClr val="dk1"/>
                </a:solidFill>
                <a:latin typeface="Arial"/>
                <a:ea typeface="Arial"/>
                <a:cs typeface="Arial"/>
                <a:sym typeface="Arial"/>
              </a:rPr>
            </a:br>
            <a:r>
              <a:rPr lang="en-GB" sz="6600" dirty="0" smtClean="0">
                <a:solidFill>
                  <a:schemeClr val="dk1"/>
                </a:solidFill>
                <a:latin typeface="Arial"/>
                <a:ea typeface="Arial"/>
                <a:cs typeface="Arial"/>
                <a:sym typeface="Arial"/>
              </a:rPr>
              <a:t>Train </a:t>
            </a:r>
            <a:r>
              <a:rPr lang="en-GB" sz="6600" dirty="0">
                <a:solidFill>
                  <a:schemeClr val="dk1"/>
                </a:solidFill>
                <a:latin typeface="Arial"/>
                <a:ea typeface="Arial"/>
                <a:cs typeface="Arial"/>
                <a:sym typeface="Arial"/>
              </a:rPr>
              <a:t>the </a:t>
            </a:r>
            <a:r>
              <a:rPr lang="en-GB" sz="6600" dirty="0" smtClean="0">
                <a:solidFill>
                  <a:schemeClr val="dk1"/>
                </a:solidFill>
                <a:latin typeface="Arial"/>
                <a:ea typeface="Arial"/>
                <a:cs typeface="Arial"/>
                <a:sym typeface="Arial"/>
              </a:rPr>
              <a:t>Trainer</a:t>
            </a:r>
            <a:endParaRPr lang="sv-SE" sz="6600" dirty="0"/>
          </a:p>
        </p:txBody>
      </p:sp>
    </p:spTree>
    <p:extLst>
      <p:ext uri="{BB962C8B-B14F-4D97-AF65-F5344CB8AC3E}">
        <p14:creationId xmlns:p14="http://schemas.microsoft.com/office/powerpoint/2010/main" val="3939923137"/>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smtClean="0">
                <a:latin typeface="Arial" panose="020B0604020202020204" pitchFamily="34" charset="0"/>
                <a:cs typeface="Arial" panose="020B0604020202020204" pitchFamily="34" charset="0"/>
              </a:rPr>
              <a:t>Step 1: identify potential SE business ideas</a:t>
            </a:r>
            <a:endParaRPr lang="en-GB" sz="3000" dirty="0">
              <a:latin typeface="Arial" panose="020B0604020202020204" pitchFamily="34" charset="0"/>
              <a:cs typeface="Arial" panose="020B0604020202020204" pitchFamily="34" charset="0"/>
            </a:endParaRPr>
          </a:p>
        </p:txBody>
      </p:sp>
      <p:grpSp>
        <p:nvGrpSpPr>
          <p:cNvPr id="4" name="Group 3"/>
          <p:cNvGrpSpPr/>
          <p:nvPr/>
        </p:nvGrpSpPr>
        <p:grpSpPr>
          <a:xfrm>
            <a:off x="457213" y="1270001"/>
            <a:ext cx="7773828" cy="4794386"/>
            <a:chOff x="512904" y="916999"/>
            <a:chExt cx="7773828" cy="4029787"/>
          </a:xfrm>
        </p:grpSpPr>
        <p:pic>
          <p:nvPicPr>
            <p:cNvPr id="5" name="Shape 183"/>
            <p:cNvPicPr preferRelativeResize="0"/>
            <p:nvPr/>
          </p:nvPicPr>
          <p:blipFill rotWithShape="1">
            <a:blip r:embed="rId3">
              <a:alphaModFix/>
            </a:blip>
            <a:srcRect/>
            <a:stretch/>
          </p:blipFill>
          <p:spPr>
            <a:xfrm>
              <a:off x="1919045" y="3135387"/>
              <a:ext cx="2901900" cy="1811399"/>
            </a:xfrm>
            <a:prstGeom prst="rect">
              <a:avLst/>
            </a:prstGeom>
            <a:noFill/>
            <a:ln>
              <a:noFill/>
            </a:ln>
          </p:spPr>
        </p:pic>
        <p:sp>
          <p:nvSpPr>
            <p:cNvPr id="6" name="Shape 184"/>
            <p:cNvSpPr/>
            <p:nvPr/>
          </p:nvSpPr>
          <p:spPr>
            <a:xfrm>
              <a:off x="4686476" y="3054726"/>
              <a:ext cx="2880300" cy="1792799"/>
            </a:xfrm>
            <a:prstGeom prst="ellipse">
              <a:avLst/>
            </a:prstGeom>
            <a:solidFill>
              <a:srgbClr val="FFFF00"/>
            </a:solidFill>
            <a:ln w="15875" cap="flat" cmpd="sng">
              <a:solidFill>
                <a:srgbClr val="274B6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Trebuchet MS"/>
                <a:ea typeface="Trebuchet MS"/>
                <a:cs typeface="Trebuchet MS"/>
                <a:sym typeface="Trebuchet MS"/>
              </a:endParaRPr>
            </a:p>
          </p:txBody>
        </p:sp>
        <p:sp>
          <p:nvSpPr>
            <p:cNvPr id="7" name="Shape 185"/>
            <p:cNvSpPr/>
            <p:nvPr/>
          </p:nvSpPr>
          <p:spPr>
            <a:xfrm>
              <a:off x="5406432" y="1614806"/>
              <a:ext cx="2880300" cy="1792800"/>
            </a:xfrm>
            <a:prstGeom prst="ellipse">
              <a:avLst/>
            </a:prstGeom>
            <a:solidFill>
              <a:srgbClr val="92D050"/>
            </a:solidFill>
            <a:ln w="15875" cap="flat" cmpd="sng">
              <a:solidFill>
                <a:srgbClr val="274B6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Trebuchet MS"/>
                <a:ea typeface="Trebuchet MS"/>
                <a:cs typeface="Trebuchet MS"/>
                <a:sym typeface="Trebuchet MS"/>
              </a:endParaRPr>
            </a:p>
          </p:txBody>
        </p:sp>
        <p:pic>
          <p:nvPicPr>
            <p:cNvPr id="8" name="Shape 186"/>
            <p:cNvPicPr preferRelativeResize="0"/>
            <p:nvPr/>
          </p:nvPicPr>
          <p:blipFill rotWithShape="1">
            <a:blip r:embed="rId4">
              <a:alphaModFix/>
            </a:blip>
            <a:srcRect/>
            <a:stretch/>
          </p:blipFill>
          <p:spPr>
            <a:xfrm>
              <a:off x="2985094" y="916999"/>
              <a:ext cx="2901900" cy="1811400"/>
            </a:xfrm>
            <a:prstGeom prst="rect">
              <a:avLst/>
            </a:prstGeom>
            <a:noFill/>
            <a:ln>
              <a:noFill/>
            </a:ln>
          </p:spPr>
        </p:pic>
        <p:sp>
          <p:nvSpPr>
            <p:cNvPr id="9" name="Shape 187"/>
            <p:cNvSpPr/>
            <p:nvPr/>
          </p:nvSpPr>
          <p:spPr>
            <a:xfrm>
              <a:off x="512904" y="1700497"/>
              <a:ext cx="2880299" cy="1792800"/>
            </a:xfrm>
            <a:prstGeom prst="ellipse">
              <a:avLst/>
            </a:prstGeom>
            <a:solidFill>
              <a:srgbClr val="FF6699"/>
            </a:solidFill>
            <a:ln w="15875" cap="flat" cmpd="sng">
              <a:solidFill>
                <a:srgbClr val="274B6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Trebuchet MS"/>
                <a:ea typeface="Trebuchet MS"/>
                <a:cs typeface="Trebuchet MS"/>
                <a:sym typeface="Trebuchet MS"/>
              </a:endParaRPr>
            </a:p>
          </p:txBody>
        </p:sp>
        <p:sp>
          <p:nvSpPr>
            <p:cNvPr id="10" name="Shape 189"/>
            <p:cNvSpPr txBox="1"/>
            <p:nvPr/>
          </p:nvSpPr>
          <p:spPr>
            <a:xfrm>
              <a:off x="574887" y="1054770"/>
              <a:ext cx="2582914" cy="56003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000" b="0" i="0" u="none" strike="noStrike" cap="none" dirty="0">
                  <a:solidFill>
                    <a:schemeClr val="tx1"/>
                  </a:solidFill>
                  <a:latin typeface="Trebuchet MS"/>
                  <a:ea typeface="Trebuchet MS"/>
                  <a:cs typeface="Trebuchet MS"/>
                  <a:sym typeface="Trebuchet MS"/>
                </a:rPr>
                <a:t>Suggested scenarios</a:t>
              </a:r>
            </a:p>
          </p:txBody>
        </p:sp>
        <p:sp>
          <p:nvSpPr>
            <p:cNvPr id="11" name="Shape 190"/>
            <p:cNvSpPr txBox="1"/>
            <p:nvPr/>
          </p:nvSpPr>
          <p:spPr>
            <a:xfrm>
              <a:off x="1039725" y="1895789"/>
              <a:ext cx="2088900" cy="1477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600" b="0" i="0" u="none" strike="noStrike" cap="none" dirty="0">
                  <a:solidFill>
                    <a:schemeClr val="dk1"/>
                  </a:solidFill>
                  <a:latin typeface="Trebuchet MS"/>
                  <a:ea typeface="Trebuchet MS"/>
                  <a:cs typeface="Trebuchet MS"/>
                  <a:sym typeface="Trebuchet MS"/>
                </a:rPr>
                <a:t>Example 1: </a:t>
              </a:r>
            </a:p>
            <a:p>
              <a:pPr marL="0" marR="0" lvl="0" indent="0" algn="l" rtl="0">
                <a:spcBef>
                  <a:spcPts val="0"/>
                </a:spcBef>
                <a:buSzPct val="25000"/>
                <a:buNone/>
              </a:pPr>
              <a:r>
                <a:rPr lang="en-GB" sz="1600" dirty="0">
                  <a:solidFill>
                    <a:schemeClr val="dk1"/>
                  </a:solidFill>
                  <a:latin typeface="Trebuchet MS"/>
                  <a:ea typeface="Trebuchet MS"/>
                  <a:cs typeface="Trebuchet MS"/>
                  <a:sym typeface="Trebuchet MS"/>
                </a:rPr>
                <a:t>Personal transport solutions for adults with very limited budgets.</a:t>
              </a:r>
            </a:p>
          </p:txBody>
        </p:sp>
        <p:sp>
          <p:nvSpPr>
            <p:cNvPr id="12" name="Shape 191"/>
            <p:cNvSpPr txBox="1"/>
            <p:nvPr/>
          </p:nvSpPr>
          <p:spPr>
            <a:xfrm>
              <a:off x="5838825" y="1930200"/>
              <a:ext cx="2296800" cy="12669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600" b="0" i="0" u="none" strike="noStrike" cap="none">
                  <a:solidFill>
                    <a:schemeClr val="dk1"/>
                  </a:solidFill>
                  <a:latin typeface="Trebuchet MS"/>
                  <a:ea typeface="Trebuchet MS"/>
                  <a:cs typeface="Trebuchet MS"/>
                  <a:sym typeface="Trebuchet MS"/>
                </a:rPr>
                <a:t>Example 3: </a:t>
              </a:r>
            </a:p>
            <a:p>
              <a:pPr marL="0" marR="0" lvl="0" indent="0" algn="l" rtl="0">
                <a:spcBef>
                  <a:spcPts val="0"/>
                </a:spcBef>
                <a:buSzPct val="25000"/>
                <a:buNone/>
              </a:pPr>
              <a:r>
                <a:rPr lang="en-GB" sz="1600">
                  <a:solidFill>
                    <a:schemeClr val="dk1"/>
                  </a:solidFill>
                  <a:latin typeface="Trebuchet MS"/>
                  <a:ea typeface="Trebuchet MS"/>
                  <a:cs typeface="Trebuchet MS"/>
                  <a:sym typeface="Trebuchet MS"/>
                </a:rPr>
                <a:t>An online store and app to buy eco-friendly products.</a:t>
              </a:r>
            </a:p>
          </p:txBody>
        </p:sp>
        <p:sp>
          <p:nvSpPr>
            <p:cNvPr id="13" name="Shape 192"/>
            <p:cNvSpPr txBox="1"/>
            <p:nvPr/>
          </p:nvSpPr>
          <p:spPr>
            <a:xfrm>
              <a:off x="3656225" y="1189216"/>
              <a:ext cx="1581300" cy="12669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600" b="0" i="0" u="none" strike="noStrike" cap="none" dirty="0">
                  <a:solidFill>
                    <a:schemeClr val="dk1"/>
                  </a:solidFill>
                  <a:latin typeface="Trebuchet MS"/>
                  <a:ea typeface="Trebuchet MS"/>
                  <a:cs typeface="Trebuchet MS"/>
                  <a:sym typeface="Trebuchet MS"/>
                </a:rPr>
                <a:t>Example 2:</a:t>
              </a:r>
            </a:p>
            <a:p>
              <a:pPr marL="0" marR="0" lvl="0" indent="0" algn="l" rtl="0">
                <a:spcBef>
                  <a:spcPts val="0"/>
                </a:spcBef>
                <a:buSzPct val="25000"/>
                <a:buNone/>
              </a:pPr>
              <a:r>
                <a:rPr lang="en-GB" sz="1600" b="0" i="0" u="none" strike="noStrike" cap="none" dirty="0">
                  <a:solidFill>
                    <a:schemeClr val="dk1"/>
                  </a:solidFill>
                  <a:latin typeface="Trebuchet MS"/>
                  <a:ea typeface="Trebuchet MS"/>
                  <a:cs typeface="Trebuchet MS"/>
                  <a:sym typeface="Trebuchet MS"/>
                </a:rPr>
                <a:t>A new kind of holiday</a:t>
              </a:r>
              <a:r>
                <a:rPr lang="en-GB" sz="1600" dirty="0">
                  <a:solidFill>
                    <a:schemeClr val="dk1"/>
                  </a:solidFill>
                  <a:latin typeface="Trebuchet MS"/>
                  <a:ea typeface="Trebuchet MS"/>
                  <a:cs typeface="Trebuchet MS"/>
                  <a:sym typeface="Trebuchet MS"/>
                </a:rPr>
                <a:t> for people on low incomes.</a:t>
              </a:r>
            </a:p>
          </p:txBody>
        </p:sp>
        <p:sp>
          <p:nvSpPr>
            <p:cNvPr id="14" name="Shape 193"/>
            <p:cNvSpPr txBox="1"/>
            <p:nvPr/>
          </p:nvSpPr>
          <p:spPr>
            <a:xfrm>
              <a:off x="5071350" y="3356825"/>
              <a:ext cx="2347800" cy="1399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600" b="0" i="0" u="none" strike="noStrike" cap="none">
                  <a:solidFill>
                    <a:schemeClr val="dk1"/>
                  </a:solidFill>
                  <a:latin typeface="Trebuchet MS"/>
                  <a:ea typeface="Trebuchet MS"/>
                  <a:cs typeface="Trebuchet MS"/>
                  <a:sym typeface="Trebuchet MS"/>
                </a:rPr>
                <a:t>Example 4:</a:t>
              </a:r>
            </a:p>
            <a:p>
              <a:pPr marL="0" marR="0" lvl="0" indent="0" algn="l" rtl="0">
                <a:spcBef>
                  <a:spcPts val="0"/>
                </a:spcBef>
                <a:buSzPct val="25000"/>
                <a:buNone/>
              </a:pPr>
              <a:r>
                <a:rPr lang="en-GB" sz="1600" b="0" i="0" u="none" strike="noStrike" cap="none">
                  <a:solidFill>
                    <a:schemeClr val="dk1"/>
                  </a:solidFill>
                  <a:latin typeface="Trebuchet MS"/>
                  <a:ea typeface="Trebuchet MS"/>
                  <a:cs typeface="Trebuchet MS"/>
                  <a:sym typeface="Trebuchet MS"/>
                </a:rPr>
                <a:t>A new kind of</a:t>
              </a:r>
              <a:r>
                <a:rPr lang="en-GB" sz="1600">
                  <a:solidFill>
                    <a:schemeClr val="dk1"/>
                  </a:solidFill>
                  <a:latin typeface="Trebuchet MS"/>
                  <a:ea typeface="Trebuchet MS"/>
                  <a:cs typeface="Trebuchet MS"/>
                  <a:sym typeface="Trebuchet MS"/>
                </a:rPr>
                <a:t> affordable hairdressing </a:t>
              </a:r>
              <a:r>
                <a:rPr lang="en-GB" sz="1600" b="0" i="0" u="none" strike="noStrike" cap="none">
                  <a:solidFill>
                    <a:schemeClr val="dk1"/>
                  </a:solidFill>
                  <a:latin typeface="Trebuchet MS"/>
                  <a:ea typeface="Trebuchet MS"/>
                  <a:cs typeface="Trebuchet MS"/>
                  <a:sym typeface="Trebuchet MS"/>
                </a:rPr>
                <a:t>salon an</a:t>
              </a:r>
              <a:r>
                <a:rPr lang="en-GB" sz="1600">
                  <a:solidFill>
                    <a:schemeClr val="dk1"/>
                  </a:solidFill>
                  <a:latin typeface="Trebuchet MS"/>
                  <a:ea typeface="Trebuchet MS"/>
                  <a:cs typeface="Trebuchet MS"/>
                  <a:sym typeface="Trebuchet MS"/>
                </a:rPr>
                <a:t>d/or barbers</a:t>
              </a:r>
              <a:r>
                <a:rPr lang="en-GB" sz="1600" b="0" i="0" u="none" strike="noStrike" cap="none">
                  <a:solidFill>
                    <a:schemeClr val="dk1"/>
                  </a:solidFill>
                  <a:latin typeface="Trebuchet MS"/>
                  <a:ea typeface="Trebuchet MS"/>
                  <a:cs typeface="Trebuchet MS"/>
                  <a:sym typeface="Trebuchet MS"/>
                </a:rPr>
                <a:t>.</a:t>
              </a:r>
            </a:p>
          </p:txBody>
        </p:sp>
        <p:sp>
          <p:nvSpPr>
            <p:cNvPr id="15" name="Shape 194"/>
            <p:cNvSpPr txBox="1"/>
            <p:nvPr/>
          </p:nvSpPr>
          <p:spPr>
            <a:xfrm>
              <a:off x="2363125" y="3407600"/>
              <a:ext cx="2236800" cy="12669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500" b="0" i="0" u="none" strike="noStrike" cap="none">
                  <a:solidFill>
                    <a:schemeClr val="lt1"/>
                  </a:solidFill>
                  <a:latin typeface="Trebuchet MS"/>
                  <a:ea typeface="Trebuchet MS"/>
                  <a:cs typeface="Trebuchet MS"/>
                  <a:sym typeface="Trebuchet MS"/>
                </a:rPr>
                <a:t>Example 5:</a:t>
              </a:r>
            </a:p>
            <a:p>
              <a:pPr marL="0" marR="0" lvl="0" indent="0" algn="l" rtl="0">
                <a:spcBef>
                  <a:spcPts val="0"/>
                </a:spcBef>
                <a:buSzPct val="25000"/>
                <a:buNone/>
              </a:pPr>
              <a:r>
                <a:rPr lang="en-GB" sz="1500">
                  <a:solidFill>
                    <a:schemeClr val="lt1"/>
                  </a:solidFill>
                  <a:latin typeface="Trebuchet MS"/>
                  <a:ea typeface="Trebuchet MS"/>
                  <a:cs typeface="Trebuchet MS"/>
                  <a:sym typeface="Trebuchet MS"/>
                </a:rPr>
                <a:t>Opportunities for young people who say they can’t afford to leave their family home.</a:t>
              </a:r>
            </a:p>
          </p:txBody>
        </p:sp>
      </p:grpSp>
    </p:spTree>
    <p:extLst>
      <p:ext uri="{BB962C8B-B14F-4D97-AF65-F5344CB8AC3E}">
        <p14:creationId xmlns:p14="http://schemas.microsoft.com/office/powerpoint/2010/main" val="4198429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latin typeface="Arial" panose="020B0604020202020204" pitchFamily="34" charset="0"/>
                <a:ea typeface="Trebuchet MS"/>
                <a:cs typeface="Arial" panose="020B0604020202020204" pitchFamily="34" charset="0"/>
                <a:sym typeface="Trebuchet MS"/>
              </a:rPr>
              <a:t>Step 2: d</a:t>
            </a:r>
            <a:r>
              <a:rPr lang="en-GB" sz="3200" dirty="0" smtClean="0">
                <a:latin typeface="Arial" panose="020B0604020202020204" pitchFamily="34" charset="0"/>
                <a:ea typeface="Trebuchet MS"/>
                <a:cs typeface="Arial" panose="020B0604020202020204" pitchFamily="34" charset="0"/>
                <a:sym typeface="Trebuchet MS"/>
              </a:rPr>
              <a:t>escribe </a:t>
            </a:r>
            <a:r>
              <a:rPr lang="en-GB" sz="3200" dirty="0">
                <a:latin typeface="Arial" panose="020B0604020202020204" pitchFamily="34" charset="0"/>
                <a:ea typeface="Trebuchet MS"/>
                <a:cs typeface="Arial" panose="020B0604020202020204" pitchFamily="34" charset="0"/>
                <a:sym typeface="Trebuchet MS"/>
              </a:rPr>
              <a:t>the customers or clients</a:t>
            </a:r>
            <a:endParaRPr lang="en-GB"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77500" lnSpcReduction="20000"/>
          </a:bodyPr>
          <a:lstStyle/>
          <a:p>
            <a:pPr marL="0" lvl="0" indent="0">
              <a:spcBef>
                <a:spcPts val="0"/>
              </a:spcBef>
              <a:buSzPct val="25000"/>
              <a:buNone/>
            </a:pPr>
            <a:r>
              <a:rPr lang="en-GB" sz="3800" b="1" dirty="0" smtClean="0">
                <a:solidFill>
                  <a:schemeClr val="dk1"/>
                </a:solidFill>
                <a:latin typeface="Trebuchet MS"/>
                <a:ea typeface="Trebuchet MS"/>
                <a:cs typeface="Trebuchet MS"/>
                <a:sym typeface="Trebuchet MS"/>
              </a:rPr>
              <a:t>Describe</a:t>
            </a:r>
            <a:r>
              <a:rPr lang="en-GB" sz="3300" dirty="0" smtClean="0">
                <a:solidFill>
                  <a:schemeClr val="dk1"/>
                </a:solidFill>
                <a:latin typeface="Trebuchet MS"/>
                <a:ea typeface="Trebuchet MS"/>
                <a:cs typeface="Trebuchet MS"/>
                <a:sym typeface="Trebuchet MS"/>
              </a:rPr>
              <a:t> </a:t>
            </a:r>
            <a:r>
              <a:rPr lang="en-GB" sz="3300" dirty="0">
                <a:solidFill>
                  <a:schemeClr val="dk1"/>
                </a:solidFill>
                <a:latin typeface="Trebuchet MS"/>
                <a:ea typeface="Trebuchet MS"/>
                <a:cs typeface="Trebuchet MS"/>
                <a:sym typeface="Trebuchet MS"/>
              </a:rPr>
              <a:t>the customers or clients for this </a:t>
            </a:r>
            <a:r>
              <a:rPr lang="en-GB" sz="3300" dirty="0" smtClean="0">
                <a:solidFill>
                  <a:schemeClr val="dk1"/>
                </a:solidFill>
                <a:latin typeface="Trebuchet MS"/>
                <a:ea typeface="Trebuchet MS"/>
                <a:cs typeface="Trebuchet MS"/>
                <a:sym typeface="Trebuchet MS"/>
              </a:rPr>
              <a:t>business – </a:t>
            </a:r>
            <a:r>
              <a:rPr lang="en-GB" sz="3300" dirty="0">
                <a:solidFill>
                  <a:schemeClr val="dk1"/>
                </a:solidFill>
                <a:latin typeface="Trebuchet MS"/>
                <a:ea typeface="Trebuchet MS"/>
                <a:cs typeface="Trebuchet MS"/>
                <a:sym typeface="Trebuchet MS"/>
              </a:rPr>
              <a:t>what they do, what they need, how they live etc. </a:t>
            </a:r>
            <a:r>
              <a:rPr lang="en-GB" sz="3300" b="1" dirty="0">
                <a:solidFill>
                  <a:schemeClr val="dk1"/>
                </a:solidFill>
                <a:latin typeface="Trebuchet MS"/>
                <a:ea typeface="Trebuchet MS"/>
                <a:cs typeface="Trebuchet MS"/>
                <a:sym typeface="Trebuchet MS"/>
              </a:rPr>
              <a:t>Do not interpret</a:t>
            </a:r>
            <a:r>
              <a:rPr lang="en-GB" sz="3300" dirty="0">
                <a:solidFill>
                  <a:schemeClr val="dk1"/>
                </a:solidFill>
                <a:latin typeface="Trebuchet MS"/>
                <a:ea typeface="Trebuchet MS"/>
                <a:cs typeface="Trebuchet MS"/>
                <a:sym typeface="Trebuchet MS"/>
              </a:rPr>
              <a:t> </a:t>
            </a:r>
            <a:r>
              <a:rPr lang="en-GB" sz="3300" dirty="0" smtClean="0">
                <a:solidFill>
                  <a:schemeClr val="dk1"/>
                </a:solidFill>
                <a:latin typeface="Trebuchet MS"/>
                <a:ea typeface="Trebuchet MS"/>
                <a:cs typeface="Trebuchet MS"/>
                <a:sym typeface="Trebuchet MS"/>
              </a:rPr>
              <a:t>this – </a:t>
            </a:r>
            <a:r>
              <a:rPr lang="en-GB" sz="3300" dirty="0">
                <a:solidFill>
                  <a:schemeClr val="dk1"/>
                </a:solidFill>
                <a:latin typeface="Trebuchet MS"/>
                <a:ea typeface="Trebuchet MS"/>
                <a:cs typeface="Trebuchet MS"/>
                <a:sym typeface="Trebuchet MS"/>
              </a:rPr>
              <a:t>merely </a:t>
            </a:r>
            <a:r>
              <a:rPr lang="en-GB" sz="3800" b="1" dirty="0">
                <a:solidFill>
                  <a:schemeClr val="dk1"/>
                </a:solidFill>
                <a:latin typeface="Trebuchet MS"/>
                <a:ea typeface="Trebuchet MS"/>
                <a:cs typeface="Trebuchet MS"/>
                <a:sym typeface="Trebuchet MS"/>
              </a:rPr>
              <a:t>describe</a:t>
            </a:r>
            <a:r>
              <a:rPr lang="en-GB" sz="3300" dirty="0">
                <a:solidFill>
                  <a:schemeClr val="dk1"/>
                </a:solidFill>
                <a:latin typeface="Trebuchet MS"/>
                <a:ea typeface="Trebuchet MS"/>
                <a:cs typeface="Trebuchet MS"/>
                <a:sym typeface="Trebuchet MS"/>
              </a:rPr>
              <a:t> or make observations. </a:t>
            </a:r>
          </a:p>
          <a:p>
            <a:pPr marL="0" lvl="0" indent="0">
              <a:spcBef>
                <a:spcPts val="0"/>
              </a:spcBef>
              <a:buNone/>
            </a:pPr>
            <a:endParaRPr lang="en-GB" sz="3300" dirty="0">
              <a:solidFill>
                <a:schemeClr val="dk1"/>
              </a:solidFill>
              <a:latin typeface="Trebuchet MS"/>
              <a:ea typeface="Trebuchet MS"/>
              <a:cs typeface="Trebuchet MS"/>
              <a:sym typeface="Trebuchet MS"/>
            </a:endParaRPr>
          </a:p>
          <a:p>
            <a:pPr marL="0" lvl="0" indent="0" algn="ctr">
              <a:spcBef>
                <a:spcPts val="0"/>
              </a:spcBef>
              <a:buSzPct val="25000"/>
              <a:buNone/>
            </a:pPr>
            <a:r>
              <a:rPr lang="en-GB" sz="3300" u="sng" dirty="0">
                <a:solidFill>
                  <a:schemeClr val="dk1"/>
                </a:solidFill>
                <a:latin typeface="Trebuchet MS"/>
                <a:ea typeface="Trebuchet MS"/>
                <a:cs typeface="Trebuchet MS"/>
                <a:sym typeface="Trebuchet MS"/>
              </a:rPr>
              <a:t>Focus on extreme </a:t>
            </a:r>
            <a:r>
              <a:rPr lang="en-GB" sz="3300" u="sng" dirty="0" smtClean="0">
                <a:solidFill>
                  <a:schemeClr val="dk1"/>
                </a:solidFill>
                <a:latin typeface="Trebuchet MS"/>
                <a:ea typeface="Trebuchet MS"/>
                <a:cs typeface="Trebuchet MS"/>
                <a:sym typeface="Trebuchet MS"/>
              </a:rPr>
              <a:t>users</a:t>
            </a:r>
            <a:endParaRPr lang="en-GB" sz="3300" u="sng" dirty="0">
              <a:solidFill>
                <a:schemeClr val="dk1"/>
              </a:solidFill>
              <a:latin typeface="Trebuchet MS"/>
              <a:ea typeface="Trebuchet MS"/>
              <a:cs typeface="Trebuchet MS"/>
              <a:sym typeface="Trebuchet MS"/>
            </a:endParaRPr>
          </a:p>
          <a:p>
            <a:pPr marL="0" lvl="0" indent="0">
              <a:spcBef>
                <a:spcPts val="0"/>
              </a:spcBef>
              <a:buNone/>
            </a:pPr>
            <a:endParaRPr lang="en-GB" sz="3300" u="sng" dirty="0">
              <a:solidFill>
                <a:schemeClr val="dk1"/>
              </a:solidFill>
              <a:latin typeface="Trebuchet MS"/>
              <a:ea typeface="Trebuchet MS"/>
              <a:cs typeface="Trebuchet MS"/>
              <a:sym typeface="Trebuchet MS"/>
            </a:endParaRPr>
          </a:p>
          <a:p>
            <a:pPr marL="0" lvl="0" indent="0">
              <a:spcBef>
                <a:spcPts val="0"/>
              </a:spcBef>
              <a:buSzPct val="25000"/>
              <a:buNone/>
            </a:pPr>
            <a:r>
              <a:rPr lang="en-GB" sz="3300" dirty="0">
                <a:latin typeface="Trebuchet MS"/>
                <a:ea typeface="Trebuchet MS"/>
                <a:cs typeface="Trebuchet MS"/>
                <a:sym typeface="Trebuchet MS"/>
              </a:rPr>
              <a:t>NB: the reason why we focus on extreme users is that they tell us more about the service or product and how it/they are </a:t>
            </a:r>
            <a:r>
              <a:rPr lang="en-GB" sz="3300" dirty="0" smtClean="0">
                <a:latin typeface="Trebuchet MS"/>
                <a:ea typeface="Trebuchet MS"/>
                <a:cs typeface="Trebuchet MS"/>
                <a:sym typeface="Trebuchet MS"/>
              </a:rPr>
              <a:t>used - </a:t>
            </a:r>
            <a:r>
              <a:rPr lang="en-GB" sz="3300" dirty="0">
                <a:latin typeface="Trebuchet MS"/>
                <a:ea typeface="Trebuchet MS"/>
                <a:cs typeface="Trebuchet MS"/>
                <a:sym typeface="Trebuchet MS"/>
              </a:rPr>
              <a:t>it brings out more than would be seen observing standard customers or users.</a:t>
            </a:r>
          </a:p>
          <a:p>
            <a:pPr marL="0" lvl="0" indent="0">
              <a:spcBef>
                <a:spcPts val="0"/>
              </a:spcBef>
              <a:buNone/>
            </a:pPr>
            <a:endParaRPr lang="en-GB" dirty="0">
              <a:solidFill>
                <a:schemeClr val="dk1"/>
              </a:solidFill>
              <a:latin typeface="Trebuchet MS"/>
              <a:ea typeface="Trebuchet MS"/>
              <a:cs typeface="Trebuchet MS"/>
              <a:sym typeface="Trebuchet MS"/>
            </a:endParaRPr>
          </a:p>
          <a:p>
            <a:pPr marL="0" indent="0">
              <a:buNone/>
            </a:pPr>
            <a:endParaRPr lang="en-GB" dirty="0"/>
          </a:p>
        </p:txBody>
      </p:sp>
    </p:spTree>
    <p:extLst>
      <p:ext uri="{BB962C8B-B14F-4D97-AF65-F5344CB8AC3E}">
        <p14:creationId xmlns:p14="http://schemas.microsoft.com/office/powerpoint/2010/main" val="1588622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GB" sz="3600" dirty="0" smtClean="0">
                <a:latin typeface="Arial" panose="020B0604020202020204" pitchFamily="34" charset="0"/>
                <a:ea typeface="Trebuchet MS"/>
                <a:cs typeface="Arial" panose="020B0604020202020204" pitchFamily="34" charset="0"/>
                <a:sym typeface="Trebuchet MS"/>
              </a:rPr>
              <a:t/>
            </a:r>
            <a:br>
              <a:rPr lang="en-GB" sz="3600" dirty="0" smtClean="0">
                <a:latin typeface="Arial" panose="020B0604020202020204" pitchFamily="34" charset="0"/>
                <a:ea typeface="Trebuchet MS"/>
                <a:cs typeface="Arial" panose="020B0604020202020204" pitchFamily="34" charset="0"/>
                <a:sym typeface="Trebuchet MS"/>
              </a:rPr>
            </a:br>
            <a:r>
              <a:rPr lang="en-GB" sz="3600" dirty="0" smtClean="0">
                <a:latin typeface="Arial" panose="020B0604020202020204" pitchFamily="34" charset="0"/>
                <a:ea typeface="Trebuchet MS"/>
                <a:cs typeface="Arial" panose="020B0604020202020204" pitchFamily="34" charset="0"/>
                <a:sym typeface="Trebuchet MS"/>
              </a:rPr>
              <a:t>Step </a:t>
            </a:r>
            <a:r>
              <a:rPr lang="en-GB" sz="3600" dirty="0">
                <a:latin typeface="Arial" panose="020B0604020202020204" pitchFamily="34" charset="0"/>
                <a:ea typeface="Trebuchet MS"/>
                <a:cs typeface="Arial" panose="020B0604020202020204" pitchFamily="34" charset="0"/>
                <a:sym typeface="Trebuchet MS"/>
              </a:rPr>
              <a:t>3: f</a:t>
            </a:r>
            <a:r>
              <a:rPr lang="en-GB" sz="3600" dirty="0" smtClean="0">
                <a:latin typeface="Arial" panose="020B0604020202020204" pitchFamily="34" charset="0"/>
                <a:ea typeface="Trebuchet MS"/>
                <a:cs typeface="Arial" panose="020B0604020202020204" pitchFamily="34" charset="0"/>
                <a:sym typeface="Trebuchet MS"/>
              </a:rPr>
              <a:t>orm </a:t>
            </a:r>
            <a:r>
              <a:rPr lang="en-GB" sz="3600" dirty="0">
                <a:latin typeface="Arial" panose="020B0604020202020204" pitchFamily="34" charset="0"/>
                <a:ea typeface="Trebuchet MS"/>
                <a:cs typeface="Arial" panose="020B0604020202020204" pitchFamily="34" charset="0"/>
                <a:sym typeface="Trebuchet MS"/>
              </a:rPr>
              <a:t>insights </a:t>
            </a:r>
            <a:r>
              <a:rPr lang="en-GB" b="0" dirty="0">
                <a:solidFill>
                  <a:schemeClr val="dk1"/>
                </a:solidFill>
                <a:latin typeface="Trebuchet MS"/>
                <a:ea typeface="Trebuchet MS"/>
                <a:cs typeface="Trebuchet MS"/>
                <a:sym typeface="Trebuchet MS"/>
              </a:rPr>
              <a:t/>
            </a:r>
            <a:br>
              <a:rPr lang="en-GB" b="0" dirty="0">
                <a:solidFill>
                  <a:schemeClr val="dk1"/>
                </a:solidFill>
                <a:latin typeface="Trebuchet MS"/>
                <a:ea typeface="Trebuchet MS"/>
                <a:cs typeface="Trebuchet MS"/>
                <a:sym typeface="Trebuchet MS"/>
              </a:rPr>
            </a:br>
            <a:endParaRPr lang="en-GB" dirty="0"/>
          </a:p>
        </p:txBody>
      </p:sp>
      <p:sp>
        <p:nvSpPr>
          <p:cNvPr id="3" name="Content Placeholder 2"/>
          <p:cNvSpPr>
            <a:spLocks noGrp="1"/>
          </p:cNvSpPr>
          <p:nvPr>
            <p:ph idx="1"/>
          </p:nvPr>
        </p:nvSpPr>
        <p:spPr/>
        <p:txBody>
          <a:bodyPr/>
          <a:lstStyle/>
          <a:p>
            <a:pPr marL="0" lvl="0" indent="0">
              <a:spcBef>
                <a:spcPts val="0"/>
              </a:spcBef>
              <a:buSzPct val="25000"/>
              <a:buNone/>
            </a:pPr>
            <a:r>
              <a:rPr lang="en-GB" sz="2800" dirty="0">
                <a:solidFill>
                  <a:schemeClr val="dk1"/>
                </a:solidFill>
                <a:latin typeface="Trebuchet MS"/>
                <a:ea typeface="Trebuchet MS"/>
                <a:cs typeface="Trebuchet MS"/>
                <a:sym typeface="Trebuchet MS"/>
              </a:rPr>
              <a:t>Consider the motivations, thoughts and values of the users, customers or clients. Select insights based on their ability to reveal how people think or feel. </a:t>
            </a:r>
          </a:p>
          <a:p>
            <a:pPr marL="0" lvl="0" indent="0">
              <a:spcBef>
                <a:spcPts val="0"/>
              </a:spcBef>
              <a:buNone/>
            </a:pPr>
            <a:endParaRPr lang="en-GB" sz="2800" dirty="0">
              <a:solidFill>
                <a:schemeClr val="dk1"/>
              </a:solidFill>
              <a:latin typeface="Trebuchet MS"/>
              <a:ea typeface="Trebuchet MS"/>
              <a:cs typeface="Trebuchet MS"/>
              <a:sym typeface="Trebuchet MS"/>
            </a:endParaRPr>
          </a:p>
          <a:p>
            <a:pPr marL="0" lvl="0" indent="0">
              <a:spcBef>
                <a:spcPts val="0"/>
              </a:spcBef>
              <a:buSzPct val="25000"/>
              <a:buNone/>
            </a:pPr>
            <a:r>
              <a:rPr lang="en-GB" sz="2800" u="sng" dirty="0">
                <a:solidFill>
                  <a:schemeClr val="dk1"/>
                </a:solidFill>
                <a:latin typeface="Trebuchet MS"/>
                <a:ea typeface="Trebuchet MS"/>
                <a:cs typeface="Trebuchet MS"/>
                <a:sym typeface="Trebuchet MS"/>
              </a:rPr>
              <a:t>Rate the insights</a:t>
            </a:r>
            <a:r>
              <a:rPr lang="en-GB" sz="2800" u="sng" dirty="0" smtClean="0">
                <a:solidFill>
                  <a:schemeClr val="dk1"/>
                </a:solidFill>
                <a:latin typeface="Trebuchet MS"/>
                <a:ea typeface="Trebuchet MS"/>
                <a:cs typeface="Trebuchet MS"/>
                <a:sym typeface="Trebuchet MS"/>
              </a:rPr>
              <a:t>:</a:t>
            </a:r>
            <a:r>
              <a:rPr lang="en-GB" sz="2800" dirty="0" smtClean="0">
                <a:solidFill>
                  <a:schemeClr val="dk1"/>
                </a:solidFill>
                <a:latin typeface="Trebuchet MS"/>
                <a:ea typeface="Trebuchet MS"/>
                <a:cs typeface="Trebuchet MS"/>
                <a:sym typeface="Trebuchet MS"/>
              </a:rPr>
              <a:t> (number </a:t>
            </a:r>
            <a:r>
              <a:rPr lang="en-GB" sz="2800" dirty="0">
                <a:solidFill>
                  <a:schemeClr val="dk1"/>
                </a:solidFill>
                <a:latin typeface="Trebuchet MS"/>
                <a:ea typeface="Trebuchet MS"/>
                <a:cs typeface="Trebuchet MS"/>
                <a:sym typeface="Trebuchet MS"/>
              </a:rPr>
              <a:t>one is highest or best).</a:t>
            </a:r>
          </a:p>
          <a:p>
            <a:pPr marL="0" lvl="0" indent="0">
              <a:spcBef>
                <a:spcPts val="0"/>
              </a:spcBef>
              <a:buSzPct val="25000"/>
              <a:buNone/>
            </a:pPr>
            <a:r>
              <a:rPr lang="en-GB" dirty="0">
                <a:solidFill>
                  <a:schemeClr val="dk1"/>
                </a:solidFill>
                <a:latin typeface="Trebuchet MS"/>
                <a:ea typeface="Trebuchet MS"/>
                <a:cs typeface="Trebuchet MS"/>
                <a:sym typeface="Trebuchet MS"/>
              </a:rPr>
              <a:t> </a:t>
            </a:r>
          </a:p>
          <a:p>
            <a:endParaRPr lang="en-GB" dirty="0"/>
          </a:p>
        </p:txBody>
      </p:sp>
    </p:spTree>
    <p:extLst>
      <p:ext uri="{BB962C8B-B14F-4D97-AF65-F5344CB8AC3E}">
        <p14:creationId xmlns:p14="http://schemas.microsoft.com/office/powerpoint/2010/main" val="224038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p:nvPr/>
        </p:nvSpPr>
        <p:spPr>
          <a:xfrm>
            <a:off x="437626" y="548675"/>
            <a:ext cx="4846150" cy="444665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3200" b="1" i="0" u="none" strike="noStrike" cap="none" dirty="0">
                <a:solidFill>
                  <a:schemeClr val="tx1"/>
                </a:solidFill>
                <a:latin typeface="Arial" panose="020B0604020202020204" pitchFamily="34" charset="0"/>
                <a:ea typeface="Trebuchet MS"/>
                <a:cs typeface="Arial" panose="020B0604020202020204" pitchFamily="34" charset="0"/>
                <a:sym typeface="Trebuchet MS"/>
              </a:rPr>
              <a:t>Step 4:</a:t>
            </a:r>
            <a:r>
              <a:rPr lang="en-GB" sz="3200" b="0" i="0" u="none" strike="noStrike" cap="none" dirty="0">
                <a:solidFill>
                  <a:schemeClr val="tx1"/>
                </a:solidFill>
                <a:latin typeface="Arial" panose="020B0604020202020204" pitchFamily="34" charset="0"/>
                <a:ea typeface="Trebuchet MS"/>
                <a:cs typeface="Arial" panose="020B0604020202020204" pitchFamily="34" charset="0"/>
                <a:sym typeface="Trebuchet MS"/>
              </a:rPr>
              <a:t> </a:t>
            </a:r>
            <a:r>
              <a:rPr lang="en-GB" sz="3200" b="1" i="0" u="none" strike="noStrike" cap="none" dirty="0">
                <a:solidFill>
                  <a:schemeClr val="tx1"/>
                </a:solidFill>
                <a:latin typeface="Arial" panose="020B0604020202020204" pitchFamily="34" charset="0"/>
                <a:ea typeface="Trebuchet MS"/>
                <a:cs typeface="Arial" panose="020B0604020202020204" pitchFamily="34" charset="0"/>
                <a:sym typeface="Trebuchet MS"/>
              </a:rPr>
              <a:t>brainstorm and visualise ideas </a:t>
            </a:r>
          </a:p>
          <a:p>
            <a:pPr marL="101600" marR="0" lvl="0" algn="l" rtl="0">
              <a:spcBef>
                <a:spcPts val="0"/>
              </a:spcBef>
              <a:buClr>
                <a:schemeClr val="dk1"/>
              </a:buClr>
              <a:buSzPct val="100000"/>
            </a:pPr>
            <a:endParaRPr lang="en-GB" sz="1800" dirty="0">
              <a:solidFill>
                <a:schemeClr val="dk1"/>
              </a:solidFill>
              <a:latin typeface="Trebuchet MS"/>
              <a:ea typeface="Trebuchet MS"/>
              <a:cs typeface="Trebuchet MS"/>
              <a:sym typeface="Trebuchet MS"/>
            </a:endParaRPr>
          </a:p>
          <a:p>
            <a:pPr marL="101600" marR="0" lvl="0" algn="l" rtl="0">
              <a:spcBef>
                <a:spcPts val="0"/>
              </a:spcBef>
              <a:buClr>
                <a:schemeClr val="dk1"/>
              </a:buClr>
              <a:buSzPct val="100000"/>
            </a:pPr>
            <a:r>
              <a:rPr lang="en-GB" sz="2400" dirty="0" smtClean="0">
                <a:solidFill>
                  <a:schemeClr val="tx1"/>
                </a:solidFill>
                <a:latin typeface="Trebuchet MS"/>
                <a:ea typeface="Trebuchet MS"/>
                <a:cs typeface="Trebuchet MS"/>
                <a:sym typeface="Trebuchet MS"/>
              </a:rPr>
              <a:t>Select </a:t>
            </a:r>
            <a:r>
              <a:rPr lang="en-GB" sz="2400" dirty="0">
                <a:solidFill>
                  <a:schemeClr val="tx1"/>
                </a:solidFill>
                <a:latin typeface="Trebuchet MS"/>
                <a:ea typeface="Trebuchet MS"/>
                <a:cs typeface="Trebuchet MS"/>
                <a:sym typeface="Trebuchet MS"/>
              </a:rPr>
              <a:t>your top insights from the previous task (no more than three).</a:t>
            </a:r>
          </a:p>
          <a:p>
            <a:pPr marR="0" lvl="0" algn="l" rtl="0">
              <a:spcBef>
                <a:spcPts val="0"/>
              </a:spcBef>
            </a:pPr>
            <a:endParaRPr sz="2400" dirty="0">
              <a:solidFill>
                <a:schemeClr val="tx1"/>
              </a:solidFill>
              <a:latin typeface="Trebuchet MS"/>
              <a:ea typeface="Trebuchet MS"/>
              <a:cs typeface="Trebuchet MS"/>
              <a:sym typeface="Trebuchet MS"/>
            </a:endParaRPr>
          </a:p>
          <a:p>
            <a:pPr marL="101600" marR="0" lvl="0" algn="l" rtl="0">
              <a:spcBef>
                <a:spcPts val="0"/>
              </a:spcBef>
              <a:buClr>
                <a:schemeClr val="dk1"/>
              </a:buClr>
              <a:buSzPct val="100000"/>
            </a:pPr>
            <a:r>
              <a:rPr lang="en-GB" sz="2400" dirty="0">
                <a:solidFill>
                  <a:schemeClr val="tx1"/>
                </a:solidFill>
                <a:latin typeface="Trebuchet MS"/>
                <a:ea typeface="Trebuchet MS"/>
                <a:cs typeface="Trebuchet MS"/>
                <a:sym typeface="Trebuchet MS"/>
              </a:rPr>
              <a:t>Using these insights, brainstorm products or services to meet the customers’ needs and serve a social or environmental purpose.</a:t>
            </a:r>
          </a:p>
          <a:p>
            <a:pPr marR="0" lvl="0" algn="l" rtl="0">
              <a:spcBef>
                <a:spcPts val="0"/>
              </a:spcBef>
              <a:buNone/>
            </a:pPr>
            <a:endParaRPr sz="2000" dirty="0">
              <a:solidFill>
                <a:schemeClr val="dk1"/>
              </a:solidFill>
              <a:latin typeface="Trebuchet MS"/>
              <a:ea typeface="Trebuchet MS"/>
              <a:cs typeface="Trebuchet MS"/>
              <a:sym typeface="Trebuchet MS"/>
            </a:endParaRPr>
          </a:p>
          <a:p>
            <a:pPr marR="0" lvl="0" algn="l" rtl="0">
              <a:spcBef>
                <a:spcPts val="0"/>
              </a:spcBef>
              <a:buNone/>
            </a:pPr>
            <a:endParaRPr sz="2000" dirty="0">
              <a:solidFill>
                <a:schemeClr val="dk1"/>
              </a:solidFill>
              <a:latin typeface="Trebuchet MS"/>
              <a:ea typeface="Trebuchet MS"/>
              <a:cs typeface="Trebuchet MS"/>
              <a:sym typeface="Trebuchet MS"/>
            </a:endParaRPr>
          </a:p>
          <a:p>
            <a:pPr marL="0" marR="0" lvl="0" indent="0" algn="l" rtl="0">
              <a:spcBef>
                <a:spcPts val="0"/>
              </a:spcBef>
              <a:buNone/>
            </a:pPr>
            <a:endParaRPr sz="1800" b="0" i="0" u="none" strike="noStrike" cap="none" dirty="0">
              <a:solidFill>
                <a:schemeClr val="dk1"/>
              </a:solidFill>
              <a:latin typeface="Trebuchet MS"/>
              <a:ea typeface="Trebuchet MS"/>
              <a:cs typeface="Trebuchet MS"/>
              <a:sym typeface="Trebuchet MS"/>
            </a:endParaRPr>
          </a:p>
          <a:p>
            <a:pPr marL="0" marR="0" lvl="0" indent="0" algn="l" rtl="0">
              <a:spcBef>
                <a:spcPts val="0"/>
              </a:spcBef>
              <a:buSzPct val="25000"/>
              <a:buNone/>
            </a:pPr>
            <a:r>
              <a:rPr lang="en-GB" sz="1800" b="0" i="0" u="none" strike="noStrike" cap="none" dirty="0">
                <a:solidFill>
                  <a:schemeClr val="dk1"/>
                </a:solidFill>
                <a:latin typeface="Trebuchet MS"/>
                <a:ea typeface="Trebuchet MS"/>
                <a:cs typeface="Trebuchet MS"/>
                <a:sym typeface="Trebuchet MS"/>
              </a:rPr>
              <a:t> </a:t>
            </a:r>
          </a:p>
        </p:txBody>
      </p:sp>
      <p:pic>
        <p:nvPicPr>
          <p:cNvPr id="210" name="Shape 210"/>
          <p:cNvPicPr preferRelativeResize="0"/>
          <p:nvPr/>
        </p:nvPicPr>
        <p:blipFill>
          <a:blip r:embed="rId3">
            <a:alphaModFix/>
          </a:blip>
          <a:stretch>
            <a:fillRect/>
          </a:stretch>
        </p:blipFill>
        <p:spPr>
          <a:xfrm>
            <a:off x="5453109" y="548675"/>
            <a:ext cx="3536574" cy="2680699"/>
          </a:xfrm>
          <a:prstGeom prst="rect">
            <a:avLst/>
          </a:prstGeom>
          <a:noFill/>
          <a:ln>
            <a:noFill/>
          </a:ln>
        </p:spPr>
      </p:pic>
      <p:sp>
        <p:nvSpPr>
          <p:cNvPr id="211" name="Shape 211"/>
          <p:cNvSpPr txBox="1"/>
          <p:nvPr/>
        </p:nvSpPr>
        <p:spPr>
          <a:xfrm>
            <a:off x="437626" y="4194573"/>
            <a:ext cx="8044200" cy="1732093"/>
          </a:xfrm>
          <a:prstGeom prst="rect">
            <a:avLst/>
          </a:prstGeom>
          <a:noFill/>
          <a:ln>
            <a:noFill/>
          </a:ln>
        </p:spPr>
        <p:txBody>
          <a:bodyPr lIns="91425" tIns="91425" rIns="91425" bIns="91425" anchor="ctr" anchorCtr="0">
            <a:noAutofit/>
          </a:bodyPr>
          <a:lstStyle/>
          <a:p>
            <a:pPr lvl="0" rtl="0">
              <a:spcBef>
                <a:spcPts val="0"/>
              </a:spcBef>
              <a:buNone/>
            </a:pPr>
            <a:endParaRPr lang="en-GB" sz="2000" dirty="0" smtClean="0">
              <a:solidFill>
                <a:schemeClr val="dk1"/>
              </a:solidFill>
              <a:latin typeface="Trebuchet MS"/>
              <a:ea typeface="Trebuchet MS"/>
              <a:cs typeface="Trebuchet MS"/>
              <a:sym typeface="Trebuchet MS"/>
            </a:endParaRPr>
          </a:p>
          <a:p>
            <a:pPr lvl="0" rtl="0">
              <a:spcBef>
                <a:spcPts val="0"/>
              </a:spcBef>
              <a:buNone/>
            </a:pPr>
            <a:endParaRPr lang="en-GB" sz="2000" dirty="0">
              <a:solidFill>
                <a:schemeClr val="dk1"/>
              </a:solidFill>
              <a:latin typeface="Trebuchet MS"/>
              <a:ea typeface="Trebuchet MS"/>
              <a:cs typeface="Trebuchet MS"/>
              <a:sym typeface="Trebuchet MS"/>
            </a:endParaRPr>
          </a:p>
          <a:p>
            <a:pPr lvl="0" rtl="0">
              <a:spcBef>
                <a:spcPts val="0"/>
              </a:spcBef>
              <a:buNone/>
            </a:pPr>
            <a:endParaRPr lang="en-GB" sz="2000" dirty="0" smtClean="0">
              <a:solidFill>
                <a:schemeClr val="tx1"/>
              </a:solidFill>
              <a:latin typeface="Trebuchet MS"/>
              <a:ea typeface="Trebuchet MS"/>
              <a:cs typeface="Trebuchet MS"/>
              <a:sym typeface="Trebuchet MS"/>
            </a:endParaRPr>
          </a:p>
          <a:p>
            <a:pPr lvl="0" rtl="0">
              <a:spcBef>
                <a:spcPts val="0"/>
              </a:spcBef>
              <a:buNone/>
            </a:pPr>
            <a:r>
              <a:rPr lang="en-GB" sz="2000" dirty="0" smtClean="0">
                <a:solidFill>
                  <a:schemeClr val="tx1"/>
                </a:solidFill>
                <a:latin typeface="Trebuchet MS"/>
                <a:ea typeface="Trebuchet MS"/>
                <a:cs typeface="Trebuchet MS"/>
                <a:sym typeface="Trebuchet MS"/>
              </a:rPr>
              <a:t>Note</a:t>
            </a:r>
            <a:r>
              <a:rPr lang="en-GB" sz="2000" dirty="0">
                <a:solidFill>
                  <a:schemeClr val="tx1"/>
                </a:solidFill>
                <a:latin typeface="Trebuchet MS"/>
                <a:ea typeface="Trebuchet MS"/>
                <a:cs typeface="Trebuchet MS"/>
                <a:sym typeface="Trebuchet MS"/>
              </a:rPr>
              <a:t>: When you brainstorm the ideas, </a:t>
            </a:r>
            <a:r>
              <a:rPr lang="en-GB" sz="2000" b="1" dirty="0">
                <a:solidFill>
                  <a:schemeClr val="tx1"/>
                </a:solidFill>
                <a:latin typeface="Trebuchet MS"/>
                <a:ea typeface="Trebuchet MS"/>
                <a:cs typeface="Trebuchet MS"/>
                <a:sym typeface="Trebuchet MS"/>
              </a:rPr>
              <a:t>defer</a:t>
            </a:r>
            <a:r>
              <a:rPr lang="en-GB" sz="2000" dirty="0">
                <a:solidFill>
                  <a:schemeClr val="tx1"/>
                </a:solidFill>
                <a:latin typeface="Trebuchet MS"/>
                <a:ea typeface="Trebuchet MS"/>
                <a:cs typeface="Trebuchet MS"/>
                <a:sym typeface="Trebuchet MS"/>
              </a:rPr>
              <a:t> judgement, encourage wild ideas and lots of ideas; visualise (sketch) and build on </a:t>
            </a:r>
            <a:r>
              <a:rPr lang="en-GB" sz="2000" dirty="0" smtClean="0">
                <a:solidFill>
                  <a:schemeClr val="tx1"/>
                </a:solidFill>
                <a:latin typeface="Trebuchet MS"/>
                <a:ea typeface="Trebuchet MS"/>
                <a:cs typeface="Trebuchet MS"/>
                <a:sym typeface="Trebuchet MS"/>
              </a:rPr>
              <a:t>others’ </a:t>
            </a:r>
            <a:r>
              <a:rPr lang="en-GB" sz="2000" dirty="0">
                <a:solidFill>
                  <a:schemeClr val="tx1"/>
                </a:solidFill>
                <a:latin typeface="Trebuchet MS"/>
                <a:ea typeface="Trebuchet MS"/>
                <a:cs typeface="Trebuchet MS"/>
                <a:sym typeface="Trebuchet MS"/>
              </a:rPr>
              <a:t>ideas.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p:nvPr/>
        </p:nvSpPr>
        <p:spPr>
          <a:xfrm>
            <a:off x="509750" y="548675"/>
            <a:ext cx="4479000" cy="476839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3200" b="1" i="0" u="none" strike="noStrike" cap="none" dirty="0">
                <a:solidFill>
                  <a:schemeClr val="dk1"/>
                </a:solidFill>
                <a:latin typeface="Arial" panose="020B0604020202020204" pitchFamily="34" charset="0"/>
                <a:ea typeface="Trebuchet MS"/>
                <a:cs typeface="Arial" panose="020B0604020202020204" pitchFamily="34" charset="0"/>
                <a:sym typeface="Trebuchet MS"/>
              </a:rPr>
              <a:t>Step 5: eac</a:t>
            </a:r>
            <a:r>
              <a:rPr lang="en-GB" sz="3200" b="1" dirty="0">
                <a:solidFill>
                  <a:schemeClr val="dk1"/>
                </a:solidFill>
                <a:latin typeface="Arial" panose="020B0604020202020204" pitchFamily="34" charset="0"/>
                <a:ea typeface="Trebuchet MS"/>
                <a:cs typeface="Arial" panose="020B0604020202020204" pitchFamily="34" charset="0"/>
                <a:sym typeface="Trebuchet MS"/>
              </a:rPr>
              <a:t>h group </a:t>
            </a:r>
            <a:r>
              <a:rPr lang="en-GB" sz="3200" b="1" i="0" u="none" strike="noStrike" cap="none" dirty="0">
                <a:solidFill>
                  <a:schemeClr val="dk1"/>
                </a:solidFill>
                <a:latin typeface="Arial" panose="020B0604020202020204" pitchFamily="34" charset="0"/>
                <a:ea typeface="Trebuchet MS"/>
                <a:cs typeface="Arial" panose="020B0604020202020204" pitchFamily="34" charset="0"/>
                <a:sym typeface="Trebuchet MS"/>
              </a:rPr>
              <a:t>selects the best idea</a:t>
            </a:r>
            <a:r>
              <a:rPr lang="en-GB" sz="3200" dirty="0">
                <a:solidFill>
                  <a:schemeClr val="dk1"/>
                </a:solidFill>
                <a:latin typeface="Arial" panose="020B0604020202020204" pitchFamily="34" charset="0"/>
                <a:ea typeface="Trebuchet MS"/>
                <a:cs typeface="Arial" panose="020B0604020202020204" pitchFamily="34" charset="0"/>
                <a:sym typeface="Trebuchet MS"/>
              </a:rPr>
              <a:t>...</a:t>
            </a:r>
            <a:r>
              <a:rPr lang="en-GB" sz="3200" b="0" i="0" u="none" strike="noStrike" cap="none" dirty="0">
                <a:solidFill>
                  <a:schemeClr val="dk1"/>
                </a:solidFill>
                <a:latin typeface="Arial" panose="020B0604020202020204" pitchFamily="34" charset="0"/>
                <a:ea typeface="Trebuchet MS"/>
                <a:cs typeface="Arial" panose="020B0604020202020204" pitchFamily="34" charset="0"/>
                <a:sym typeface="Trebuchet MS"/>
              </a:rPr>
              <a:t> </a:t>
            </a:r>
          </a:p>
          <a:p>
            <a:pPr marL="0" marR="0" lvl="0" indent="0" algn="l" rtl="0">
              <a:spcBef>
                <a:spcPts val="0"/>
              </a:spcBef>
              <a:buNone/>
            </a:pPr>
            <a:endParaRPr sz="1800" dirty="0">
              <a:solidFill>
                <a:schemeClr val="dk1"/>
              </a:solidFill>
              <a:latin typeface="Trebuchet MS"/>
              <a:ea typeface="Trebuchet MS"/>
              <a:cs typeface="Trebuchet MS"/>
              <a:sym typeface="Trebuchet MS"/>
            </a:endParaRPr>
          </a:p>
          <a:p>
            <a:pPr marL="0" marR="0" lvl="0" indent="0" algn="l" rtl="0">
              <a:spcBef>
                <a:spcPts val="0"/>
              </a:spcBef>
              <a:buSzPct val="25000"/>
              <a:buNone/>
            </a:pPr>
            <a:r>
              <a:rPr lang="en-GB" sz="2800" dirty="0">
                <a:solidFill>
                  <a:schemeClr val="dk1"/>
                </a:solidFill>
                <a:latin typeface="Trebuchet MS"/>
                <a:ea typeface="Trebuchet MS"/>
                <a:cs typeface="Trebuchet MS"/>
                <a:sym typeface="Trebuchet MS"/>
              </a:rPr>
              <a:t>...</a:t>
            </a:r>
            <a:r>
              <a:rPr lang="en-GB" sz="2800" b="0" i="0" u="none" strike="noStrike" cap="none" dirty="0">
                <a:solidFill>
                  <a:schemeClr val="dk1"/>
                </a:solidFill>
                <a:latin typeface="Trebuchet MS"/>
                <a:ea typeface="Trebuchet MS"/>
                <a:cs typeface="Trebuchet MS"/>
                <a:sym typeface="Trebuchet MS"/>
              </a:rPr>
              <a:t>the one that is the most inspirational, meets a real need or solves a real problem and is relevant to the original idea </a:t>
            </a:r>
            <a:r>
              <a:rPr lang="en-GB" sz="2800" dirty="0">
                <a:solidFill>
                  <a:schemeClr val="dk1"/>
                </a:solidFill>
                <a:latin typeface="Trebuchet MS"/>
                <a:ea typeface="Trebuchet MS"/>
                <a:cs typeface="Trebuchet MS"/>
                <a:sym typeface="Trebuchet MS"/>
              </a:rPr>
              <a:t>of</a:t>
            </a:r>
            <a:r>
              <a:rPr lang="en-GB" sz="2800" b="0" i="0" u="none" strike="noStrike" cap="none" dirty="0">
                <a:solidFill>
                  <a:schemeClr val="dk1"/>
                </a:solidFill>
                <a:latin typeface="Trebuchet MS"/>
                <a:ea typeface="Trebuchet MS"/>
                <a:cs typeface="Trebuchet MS"/>
                <a:sym typeface="Trebuchet MS"/>
              </a:rPr>
              <a:t> a SE business.</a:t>
            </a:r>
          </a:p>
          <a:p>
            <a:pPr marL="0" marR="0" lvl="0" indent="0" algn="l" rtl="0">
              <a:spcBef>
                <a:spcPts val="0"/>
              </a:spcBef>
              <a:buSzPct val="25000"/>
              <a:buNone/>
            </a:pPr>
            <a:r>
              <a:rPr lang="en-GB" sz="1800" b="0" i="0" u="none" strike="noStrike" cap="none" dirty="0">
                <a:solidFill>
                  <a:schemeClr val="dk1"/>
                </a:solidFill>
                <a:latin typeface="Trebuchet MS"/>
                <a:ea typeface="Trebuchet MS"/>
                <a:cs typeface="Trebuchet MS"/>
                <a:sym typeface="Trebuchet MS"/>
              </a:rPr>
              <a:t> </a:t>
            </a:r>
          </a:p>
        </p:txBody>
      </p:sp>
      <p:pic>
        <p:nvPicPr>
          <p:cNvPr id="217" name="Shape 217"/>
          <p:cNvPicPr preferRelativeResize="0"/>
          <p:nvPr/>
        </p:nvPicPr>
        <p:blipFill>
          <a:blip r:embed="rId3">
            <a:alphaModFix/>
          </a:blip>
          <a:stretch>
            <a:fillRect/>
          </a:stretch>
        </p:blipFill>
        <p:spPr>
          <a:xfrm>
            <a:off x="5450292" y="548675"/>
            <a:ext cx="3363000" cy="21438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p:nvPr/>
        </p:nvSpPr>
        <p:spPr>
          <a:xfrm>
            <a:off x="451075" y="419000"/>
            <a:ext cx="8168400" cy="831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400" b="1" i="0" u="none" strike="noStrike" cap="none" dirty="0">
                <a:solidFill>
                  <a:schemeClr val="tx1"/>
                </a:solidFill>
              </a:rPr>
              <a:t>Step 6: devise a simple </a:t>
            </a:r>
            <a:r>
              <a:rPr lang="en-GB" sz="2400" b="1" dirty="0">
                <a:solidFill>
                  <a:schemeClr val="tx1"/>
                </a:solidFill>
              </a:rPr>
              <a:t>storyboard</a:t>
            </a:r>
            <a:r>
              <a:rPr lang="en-GB" sz="2400" b="1" i="0" u="none" strike="noStrike" cap="none" dirty="0">
                <a:solidFill>
                  <a:schemeClr val="tx1"/>
                </a:solidFill>
              </a:rPr>
              <a:t> to </a:t>
            </a:r>
            <a:r>
              <a:rPr lang="en-GB" sz="2400" b="1" dirty="0">
                <a:solidFill>
                  <a:schemeClr val="tx1"/>
                </a:solidFill>
              </a:rPr>
              <a:t>explain </a:t>
            </a:r>
            <a:r>
              <a:rPr lang="en-GB" sz="2400" b="1" i="0" u="none" strike="noStrike" cap="none" dirty="0">
                <a:solidFill>
                  <a:schemeClr val="tx1"/>
                </a:solidFill>
              </a:rPr>
              <a:t>the SE idea and see if</a:t>
            </a:r>
            <a:r>
              <a:rPr lang="en-GB" sz="2400" b="1" dirty="0">
                <a:solidFill>
                  <a:schemeClr val="tx1"/>
                </a:solidFill>
              </a:rPr>
              <a:t> it</a:t>
            </a:r>
            <a:r>
              <a:rPr lang="en-GB" sz="2400" b="1" i="0" u="none" strike="noStrike" cap="none" dirty="0">
                <a:solidFill>
                  <a:schemeClr val="tx1"/>
                </a:solidFill>
              </a:rPr>
              <a:t> is both workable and beneficial.</a:t>
            </a:r>
          </a:p>
          <a:p>
            <a:pPr marL="0" marR="0" lvl="0" indent="0" algn="l" rtl="0">
              <a:spcBef>
                <a:spcPts val="0"/>
              </a:spcBef>
              <a:buNone/>
            </a:pPr>
            <a:endParaRPr sz="1800" dirty="0">
              <a:solidFill>
                <a:schemeClr val="dk1"/>
              </a:solidFill>
            </a:endParaRPr>
          </a:p>
          <a:p>
            <a:pPr marL="0" marR="0" lvl="0" indent="0" algn="l" rtl="0">
              <a:spcBef>
                <a:spcPts val="0"/>
              </a:spcBef>
              <a:buNone/>
            </a:pPr>
            <a:endParaRPr b="1" dirty="0"/>
          </a:p>
          <a:p>
            <a:pPr marL="0" marR="0" lvl="0" indent="0" algn="l" rtl="0">
              <a:spcBef>
                <a:spcPts val="0"/>
              </a:spcBef>
              <a:buNone/>
            </a:pPr>
            <a:endParaRPr sz="1800" b="0" i="0" u="none" strike="noStrike" cap="none" dirty="0">
              <a:solidFill>
                <a:schemeClr val="dk1"/>
              </a:solidFill>
              <a:latin typeface="Trebuchet MS"/>
              <a:ea typeface="Trebuchet MS"/>
              <a:cs typeface="Trebuchet MS"/>
              <a:sym typeface="Trebuchet MS"/>
            </a:endParaRPr>
          </a:p>
          <a:p>
            <a:pPr marL="0" marR="0" lvl="0" indent="0" algn="l" rtl="0">
              <a:spcBef>
                <a:spcPts val="0"/>
              </a:spcBef>
              <a:buNone/>
            </a:pPr>
            <a:endParaRPr sz="1800" b="0" i="0" u="none" strike="noStrike" cap="none" dirty="0">
              <a:solidFill>
                <a:srgbClr val="FF0000"/>
              </a:solidFill>
              <a:latin typeface="Trebuchet MS"/>
              <a:ea typeface="Trebuchet MS"/>
              <a:cs typeface="Trebuchet MS"/>
              <a:sym typeface="Trebuchet MS"/>
            </a:endParaRPr>
          </a:p>
          <a:p>
            <a:pPr marL="0" marR="0" lvl="0" indent="0" algn="l" rtl="0">
              <a:spcBef>
                <a:spcPts val="0"/>
              </a:spcBef>
              <a:buSzPct val="25000"/>
              <a:buNone/>
            </a:pPr>
            <a:r>
              <a:rPr lang="en-GB" sz="1800" b="0" i="0" u="none" strike="noStrike" cap="none" dirty="0">
                <a:solidFill>
                  <a:schemeClr val="dk1"/>
                </a:solidFill>
                <a:latin typeface="Trebuchet MS"/>
                <a:ea typeface="Trebuchet MS"/>
                <a:cs typeface="Trebuchet MS"/>
                <a:sym typeface="Trebuchet MS"/>
              </a:rPr>
              <a:t> </a:t>
            </a:r>
          </a:p>
        </p:txBody>
      </p:sp>
      <p:graphicFrame>
        <p:nvGraphicFramePr>
          <p:cNvPr id="223" name="Shape 223"/>
          <p:cNvGraphicFramePr/>
          <p:nvPr>
            <p:extLst>
              <p:ext uri="{D42A27DB-BD31-4B8C-83A1-F6EECF244321}">
                <p14:modId xmlns:p14="http://schemas.microsoft.com/office/powerpoint/2010/main" val="2678968794"/>
              </p:ext>
            </p:extLst>
          </p:nvPr>
        </p:nvGraphicFramePr>
        <p:xfrm>
          <a:off x="428017" y="2011093"/>
          <a:ext cx="8241850" cy="3511325"/>
        </p:xfrm>
        <a:graphic>
          <a:graphicData uri="http://schemas.openxmlformats.org/drawingml/2006/table">
            <a:tbl>
              <a:tblPr>
                <a:noFill/>
                <a:tableStyleId>{E372F5C5-BAD0-4575-B844-F0D9E5B82107}</a:tableStyleId>
              </a:tblPr>
              <a:tblGrid>
                <a:gridCol w="1686600"/>
                <a:gridCol w="1554425"/>
                <a:gridCol w="1563900"/>
                <a:gridCol w="1626800"/>
                <a:gridCol w="1810125"/>
              </a:tblGrid>
              <a:tr h="482625">
                <a:tc gridSpan="5">
                  <a:txBody>
                    <a:bodyPr/>
                    <a:lstStyle/>
                    <a:p>
                      <a:pPr lvl="0" rtl="0">
                        <a:spcBef>
                          <a:spcPts val="0"/>
                        </a:spcBef>
                        <a:buNone/>
                      </a:pPr>
                      <a:r>
                        <a:rPr lang="en-GB" sz="2000" b="1" dirty="0">
                          <a:latin typeface="Trebuchet MS" panose="020B0603020202020204" pitchFamily="34" charset="0"/>
                        </a:rPr>
                        <a:t>Storyboard</a:t>
                      </a:r>
                      <a:r>
                        <a:rPr lang="en-GB" sz="2000" b="1" dirty="0"/>
                        <a:t> </a:t>
                      </a:r>
                    </a:p>
                  </a:txBody>
                  <a:tcPr marL="91425" marR="91425" marT="68575" marB="68575">
                    <a:lnL w="38100" cap="flat" cmpd="sng">
                      <a:solidFill>
                        <a:srgbClr val="9E9E9E"/>
                      </a:solidFill>
                      <a:prstDash val="solid"/>
                      <a:round/>
                      <a:headEnd type="none" w="med" len="med"/>
                      <a:tailEnd type="none" w="med" len="med"/>
                    </a:lnL>
                    <a:lnR w="38100" cap="flat" cmpd="sng">
                      <a:solidFill>
                        <a:srgbClr val="9E9E9E"/>
                      </a:solidFill>
                      <a:prstDash val="solid"/>
                      <a:round/>
                      <a:headEnd type="none" w="med" len="med"/>
                      <a:tailEnd type="none" w="med" len="med"/>
                    </a:lnR>
                    <a:lnT w="38100" cap="flat" cmpd="sng">
                      <a:solidFill>
                        <a:srgbClr val="9E9E9E"/>
                      </a:solidFill>
                      <a:prstDash val="solid"/>
                      <a:round/>
                      <a:headEnd type="none" w="med" len="med"/>
                      <a:tailEnd type="none" w="med" len="med"/>
                    </a:lnT>
                    <a:lnB w="38100" cap="flat" cmpd="sng">
                      <a:solidFill>
                        <a:srgbClr val="9E9E9E"/>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61075">
                <a:tc>
                  <a:txBody>
                    <a:bodyPr/>
                    <a:lstStyle/>
                    <a:p>
                      <a:pPr lvl="0" rtl="0">
                        <a:spcBef>
                          <a:spcPts val="0"/>
                        </a:spcBef>
                        <a:buNone/>
                      </a:pPr>
                      <a:r>
                        <a:rPr lang="en-GB" sz="1600" dirty="0">
                          <a:latin typeface="Trebuchet MS" panose="020B0603020202020204" pitchFamily="34" charset="0"/>
                        </a:rPr>
                        <a:t>The current situation or the problem</a:t>
                      </a:r>
                    </a:p>
                  </a:txBody>
                  <a:tcPr marL="91425" marR="91425" marT="68575" marB="68575">
                    <a:lnL w="38100" cap="flat" cmpd="sng">
                      <a:solidFill>
                        <a:srgbClr val="9E9E9E"/>
                      </a:solidFill>
                      <a:prstDash val="solid"/>
                      <a:round/>
                      <a:headEnd type="none" w="med" len="med"/>
                      <a:tailEnd type="none" w="med" len="med"/>
                    </a:lnL>
                    <a:lnR w="38100" cap="flat" cmpd="sng">
                      <a:solidFill>
                        <a:srgbClr val="9E9E9E"/>
                      </a:solidFill>
                      <a:prstDash val="solid"/>
                      <a:round/>
                      <a:headEnd type="none" w="med" len="med"/>
                      <a:tailEnd type="none" w="med" len="med"/>
                    </a:lnR>
                    <a:lnT w="38100" cap="flat" cmpd="sng">
                      <a:solidFill>
                        <a:srgbClr val="9E9E9E"/>
                      </a:solidFill>
                      <a:prstDash val="solid"/>
                      <a:round/>
                      <a:headEnd type="none" w="med" len="med"/>
                      <a:tailEnd type="none" w="med" len="med"/>
                    </a:lnT>
                    <a:lnB w="38100" cap="flat" cmpd="sng">
                      <a:solidFill>
                        <a:srgbClr val="9E9E9E"/>
                      </a:solidFill>
                      <a:prstDash val="solid"/>
                      <a:round/>
                      <a:headEnd type="none" w="med" len="med"/>
                      <a:tailEnd type="none" w="med" len="med"/>
                    </a:lnB>
                  </a:tcPr>
                </a:tc>
                <a:tc>
                  <a:txBody>
                    <a:bodyPr/>
                    <a:lstStyle/>
                    <a:p>
                      <a:pPr lvl="0" rtl="0">
                        <a:spcBef>
                          <a:spcPts val="0"/>
                        </a:spcBef>
                        <a:buNone/>
                      </a:pPr>
                      <a:r>
                        <a:rPr lang="en-GB" sz="1600" dirty="0">
                          <a:latin typeface="Trebuchet MS" panose="020B0603020202020204" pitchFamily="34" charset="0"/>
                        </a:rPr>
                        <a:t>Our idea</a:t>
                      </a:r>
                    </a:p>
                  </a:txBody>
                  <a:tcPr marL="91425" marR="91425" marT="68575" marB="68575">
                    <a:lnL w="38100" cap="flat" cmpd="sng">
                      <a:solidFill>
                        <a:srgbClr val="9E9E9E"/>
                      </a:solidFill>
                      <a:prstDash val="solid"/>
                      <a:round/>
                      <a:headEnd type="none" w="med" len="med"/>
                      <a:tailEnd type="none" w="med" len="med"/>
                    </a:lnL>
                    <a:lnR w="38100" cap="flat" cmpd="sng">
                      <a:solidFill>
                        <a:srgbClr val="9E9E9E"/>
                      </a:solidFill>
                      <a:prstDash val="solid"/>
                      <a:round/>
                      <a:headEnd type="none" w="med" len="med"/>
                      <a:tailEnd type="none" w="med" len="med"/>
                    </a:lnR>
                    <a:lnT w="38100" cap="flat" cmpd="sng">
                      <a:solidFill>
                        <a:srgbClr val="9E9E9E"/>
                      </a:solidFill>
                      <a:prstDash val="solid"/>
                      <a:round/>
                      <a:headEnd type="none" w="med" len="med"/>
                      <a:tailEnd type="none" w="med" len="med"/>
                    </a:lnT>
                    <a:lnB w="38100" cap="flat" cmpd="sng">
                      <a:solidFill>
                        <a:srgbClr val="9E9E9E"/>
                      </a:solidFill>
                      <a:prstDash val="solid"/>
                      <a:round/>
                      <a:headEnd type="none" w="med" len="med"/>
                      <a:tailEnd type="none" w="med" len="med"/>
                    </a:lnB>
                  </a:tcPr>
                </a:tc>
                <a:tc>
                  <a:txBody>
                    <a:bodyPr/>
                    <a:lstStyle/>
                    <a:p>
                      <a:pPr lvl="0" rtl="0">
                        <a:spcBef>
                          <a:spcPts val="0"/>
                        </a:spcBef>
                        <a:buNone/>
                      </a:pPr>
                      <a:r>
                        <a:rPr lang="en-GB" sz="1600" dirty="0">
                          <a:latin typeface="Trebuchet MS" panose="020B0603020202020204" pitchFamily="34" charset="0"/>
                        </a:rPr>
                        <a:t>How it can make money</a:t>
                      </a:r>
                    </a:p>
                  </a:txBody>
                  <a:tcPr marL="91425" marR="91425" marT="68575" marB="68575">
                    <a:lnL w="38100" cap="flat" cmpd="sng">
                      <a:solidFill>
                        <a:srgbClr val="9E9E9E"/>
                      </a:solidFill>
                      <a:prstDash val="solid"/>
                      <a:round/>
                      <a:headEnd type="none" w="med" len="med"/>
                      <a:tailEnd type="none" w="med" len="med"/>
                    </a:lnL>
                    <a:lnR w="38100" cap="flat" cmpd="sng">
                      <a:solidFill>
                        <a:srgbClr val="9E9E9E"/>
                      </a:solidFill>
                      <a:prstDash val="solid"/>
                      <a:round/>
                      <a:headEnd type="none" w="med" len="med"/>
                      <a:tailEnd type="none" w="med" len="med"/>
                    </a:lnR>
                    <a:lnT w="38100" cap="flat" cmpd="sng">
                      <a:solidFill>
                        <a:srgbClr val="9E9E9E"/>
                      </a:solidFill>
                      <a:prstDash val="solid"/>
                      <a:round/>
                      <a:headEnd type="none" w="med" len="med"/>
                      <a:tailEnd type="none" w="med" len="med"/>
                    </a:lnT>
                    <a:lnB w="38100" cap="flat" cmpd="sng">
                      <a:solidFill>
                        <a:srgbClr val="9E9E9E"/>
                      </a:solidFill>
                      <a:prstDash val="solid"/>
                      <a:round/>
                      <a:headEnd type="none" w="med" len="med"/>
                      <a:tailEnd type="none" w="med" len="med"/>
                    </a:lnB>
                  </a:tcPr>
                </a:tc>
                <a:tc>
                  <a:txBody>
                    <a:bodyPr/>
                    <a:lstStyle/>
                    <a:p>
                      <a:pPr lvl="0" rtl="0">
                        <a:spcBef>
                          <a:spcPts val="0"/>
                        </a:spcBef>
                        <a:buNone/>
                      </a:pPr>
                      <a:r>
                        <a:rPr lang="en-GB" sz="1600" dirty="0">
                          <a:latin typeface="Trebuchet MS" panose="020B0603020202020204" pitchFamily="34" charset="0"/>
                        </a:rPr>
                        <a:t>Benefits for the people affected</a:t>
                      </a:r>
                    </a:p>
                  </a:txBody>
                  <a:tcPr marL="91425" marR="91425" marT="68575" marB="68575">
                    <a:lnL w="38100" cap="flat" cmpd="sng">
                      <a:solidFill>
                        <a:srgbClr val="9E9E9E"/>
                      </a:solidFill>
                      <a:prstDash val="solid"/>
                      <a:round/>
                      <a:headEnd type="none" w="med" len="med"/>
                      <a:tailEnd type="none" w="med" len="med"/>
                    </a:lnL>
                    <a:lnR w="38100" cap="flat" cmpd="sng">
                      <a:solidFill>
                        <a:srgbClr val="9E9E9E"/>
                      </a:solidFill>
                      <a:prstDash val="solid"/>
                      <a:round/>
                      <a:headEnd type="none" w="med" len="med"/>
                      <a:tailEnd type="none" w="med" len="med"/>
                    </a:lnR>
                    <a:lnT w="38100" cap="flat" cmpd="sng">
                      <a:solidFill>
                        <a:srgbClr val="9E9E9E"/>
                      </a:solidFill>
                      <a:prstDash val="solid"/>
                      <a:round/>
                      <a:headEnd type="none" w="med" len="med"/>
                      <a:tailEnd type="none" w="med" len="med"/>
                    </a:lnT>
                    <a:lnB w="38100" cap="flat" cmpd="sng">
                      <a:solidFill>
                        <a:srgbClr val="9E9E9E"/>
                      </a:solidFill>
                      <a:prstDash val="solid"/>
                      <a:round/>
                      <a:headEnd type="none" w="med" len="med"/>
                      <a:tailEnd type="none" w="med" len="med"/>
                    </a:lnB>
                  </a:tcPr>
                </a:tc>
                <a:tc>
                  <a:txBody>
                    <a:bodyPr/>
                    <a:lstStyle/>
                    <a:p>
                      <a:pPr lvl="0" rtl="0">
                        <a:spcBef>
                          <a:spcPts val="0"/>
                        </a:spcBef>
                        <a:buNone/>
                      </a:pPr>
                      <a:r>
                        <a:rPr lang="en-GB" sz="1600" dirty="0">
                          <a:latin typeface="Trebuchet MS" panose="020B0603020202020204" pitchFamily="34" charset="0"/>
                        </a:rPr>
                        <a:t>How this SE will improve the world</a:t>
                      </a:r>
                    </a:p>
                  </a:txBody>
                  <a:tcPr marL="91425" marR="91425" marT="68575" marB="68575">
                    <a:lnL w="38100" cap="flat" cmpd="sng">
                      <a:solidFill>
                        <a:srgbClr val="9E9E9E"/>
                      </a:solidFill>
                      <a:prstDash val="solid"/>
                      <a:round/>
                      <a:headEnd type="none" w="med" len="med"/>
                      <a:tailEnd type="none" w="med" len="med"/>
                    </a:lnL>
                    <a:lnR w="38100" cap="flat" cmpd="sng">
                      <a:solidFill>
                        <a:srgbClr val="9E9E9E"/>
                      </a:solidFill>
                      <a:prstDash val="solid"/>
                      <a:round/>
                      <a:headEnd type="none" w="med" len="med"/>
                      <a:tailEnd type="none" w="med" len="med"/>
                    </a:lnR>
                    <a:lnT w="38100" cap="flat" cmpd="sng">
                      <a:solidFill>
                        <a:srgbClr val="9E9E9E"/>
                      </a:solidFill>
                      <a:prstDash val="solid"/>
                      <a:round/>
                      <a:headEnd type="none" w="med" len="med"/>
                      <a:tailEnd type="none" w="med" len="med"/>
                    </a:lnT>
                    <a:lnB w="38100" cap="flat" cmpd="sng">
                      <a:solidFill>
                        <a:srgbClr val="9E9E9E"/>
                      </a:solidFill>
                      <a:prstDash val="solid"/>
                      <a:round/>
                      <a:headEnd type="none" w="med" len="med"/>
                      <a:tailEnd type="none" w="med" len="med"/>
                    </a:lnB>
                  </a:tcPr>
                </a:tc>
              </a:tr>
              <a:tr h="2067625">
                <a:tc>
                  <a:txBody>
                    <a:bodyPr/>
                    <a:lstStyle/>
                    <a:p>
                      <a:pPr lvl="0" rtl="0">
                        <a:spcBef>
                          <a:spcPts val="0"/>
                        </a:spcBef>
                        <a:buNone/>
                      </a:pPr>
                      <a:endParaRPr sz="1800"/>
                    </a:p>
                  </a:txBody>
                  <a:tcPr marL="91425" marR="91425" marT="68575" marB="68575">
                    <a:lnL w="38100" cap="flat" cmpd="sng">
                      <a:solidFill>
                        <a:srgbClr val="9E9E9E"/>
                      </a:solidFill>
                      <a:prstDash val="solid"/>
                      <a:round/>
                      <a:headEnd type="none" w="med" len="med"/>
                      <a:tailEnd type="none" w="med" len="med"/>
                    </a:lnL>
                    <a:lnR w="38100" cap="flat" cmpd="sng">
                      <a:solidFill>
                        <a:srgbClr val="9E9E9E"/>
                      </a:solidFill>
                      <a:prstDash val="solid"/>
                      <a:round/>
                      <a:headEnd type="none" w="med" len="med"/>
                      <a:tailEnd type="none" w="med" len="med"/>
                    </a:lnR>
                    <a:lnT w="38100" cap="flat" cmpd="sng">
                      <a:solidFill>
                        <a:srgbClr val="9E9E9E"/>
                      </a:solidFill>
                      <a:prstDash val="solid"/>
                      <a:round/>
                      <a:headEnd type="none" w="med" len="med"/>
                      <a:tailEnd type="none" w="med" len="med"/>
                    </a:lnT>
                    <a:lnB w="38100" cap="flat" cmpd="sng">
                      <a:solidFill>
                        <a:srgbClr val="9E9E9E"/>
                      </a:solidFill>
                      <a:prstDash val="solid"/>
                      <a:round/>
                      <a:headEnd type="none" w="med" len="med"/>
                      <a:tailEnd type="none" w="med" len="med"/>
                    </a:lnB>
                  </a:tcPr>
                </a:tc>
                <a:tc>
                  <a:txBody>
                    <a:bodyPr/>
                    <a:lstStyle/>
                    <a:p>
                      <a:pPr lvl="0" rtl="0">
                        <a:spcBef>
                          <a:spcPts val="0"/>
                        </a:spcBef>
                        <a:buNone/>
                      </a:pPr>
                      <a:endParaRPr sz="1800"/>
                    </a:p>
                  </a:txBody>
                  <a:tcPr marL="91425" marR="91425" marT="68575" marB="68575">
                    <a:lnL w="38100" cap="flat" cmpd="sng">
                      <a:solidFill>
                        <a:srgbClr val="9E9E9E"/>
                      </a:solidFill>
                      <a:prstDash val="solid"/>
                      <a:round/>
                      <a:headEnd type="none" w="med" len="med"/>
                      <a:tailEnd type="none" w="med" len="med"/>
                    </a:lnL>
                    <a:lnR w="38100" cap="flat" cmpd="sng">
                      <a:solidFill>
                        <a:srgbClr val="9E9E9E"/>
                      </a:solidFill>
                      <a:prstDash val="solid"/>
                      <a:round/>
                      <a:headEnd type="none" w="med" len="med"/>
                      <a:tailEnd type="none" w="med" len="med"/>
                    </a:lnR>
                    <a:lnT w="38100" cap="flat" cmpd="sng">
                      <a:solidFill>
                        <a:srgbClr val="9E9E9E"/>
                      </a:solidFill>
                      <a:prstDash val="solid"/>
                      <a:round/>
                      <a:headEnd type="none" w="med" len="med"/>
                      <a:tailEnd type="none" w="med" len="med"/>
                    </a:lnT>
                    <a:lnB w="38100" cap="flat" cmpd="sng">
                      <a:solidFill>
                        <a:srgbClr val="9E9E9E"/>
                      </a:solidFill>
                      <a:prstDash val="solid"/>
                      <a:round/>
                      <a:headEnd type="none" w="med" len="med"/>
                      <a:tailEnd type="none" w="med" len="med"/>
                    </a:lnB>
                  </a:tcPr>
                </a:tc>
                <a:tc>
                  <a:txBody>
                    <a:bodyPr/>
                    <a:lstStyle/>
                    <a:p>
                      <a:pPr lvl="0" rtl="0">
                        <a:spcBef>
                          <a:spcPts val="0"/>
                        </a:spcBef>
                        <a:buNone/>
                      </a:pPr>
                      <a:endParaRPr sz="1800"/>
                    </a:p>
                  </a:txBody>
                  <a:tcPr marL="91425" marR="91425" marT="68575" marB="68575">
                    <a:lnL w="38100" cap="flat" cmpd="sng">
                      <a:solidFill>
                        <a:srgbClr val="9E9E9E"/>
                      </a:solidFill>
                      <a:prstDash val="solid"/>
                      <a:round/>
                      <a:headEnd type="none" w="med" len="med"/>
                      <a:tailEnd type="none" w="med" len="med"/>
                    </a:lnL>
                    <a:lnR w="38100" cap="flat" cmpd="sng">
                      <a:solidFill>
                        <a:srgbClr val="9E9E9E"/>
                      </a:solidFill>
                      <a:prstDash val="solid"/>
                      <a:round/>
                      <a:headEnd type="none" w="med" len="med"/>
                      <a:tailEnd type="none" w="med" len="med"/>
                    </a:lnR>
                    <a:lnT w="38100" cap="flat" cmpd="sng">
                      <a:solidFill>
                        <a:srgbClr val="9E9E9E"/>
                      </a:solidFill>
                      <a:prstDash val="solid"/>
                      <a:round/>
                      <a:headEnd type="none" w="med" len="med"/>
                      <a:tailEnd type="none" w="med" len="med"/>
                    </a:lnT>
                    <a:lnB w="38100" cap="flat" cmpd="sng">
                      <a:solidFill>
                        <a:srgbClr val="9E9E9E"/>
                      </a:solidFill>
                      <a:prstDash val="solid"/>
                      <a:round/>
                      <a:headEnd type="none" w="med" len="med"/>
                      <a:tailEnd type="none" w="med" len="med"/>
                    </a:lnB>
                  </a:tcPr>
                </a:tc>
                <a:tc>
                  <a:txBody>
                    <a:bodyPr/>
                    <a:lstStyle/>
                    <a:p>
                      <a:pPr lvl="0" rtl="0">
                        <a:spcBef>
                          <a:spcPts val="0"/>
                        </a:spcBef>
                        <a:buNone/>
                      </a:pPr>
                      <a:endParaRPr sz="1800" dirty="0"/>
                    </a:p>
                  </a:txBody>
                  <a:tcPr marL="91425" marR="91425" marT="68575" marB="68575">
                    <a:lnL w="38100" cap="flat" cmpd="sng">
                      <a:solidFill>
                        <a:srgbClr val="9E9E9E"/>
                      </a:solidFill>
                      <a:prstDash val="solid"/>
                      <a:round/>
                      <a:headEnd type="none" w="med" len="med"/>
                      <a:tailEnd type="none" w="med" len="med"/>
                    </a:lnL>
                    <a:lnR w="38100" cap="flat" cmpd="sng">
                      <a:solidFill>
                        <a:srgbClr val="9E9E9E"/>
                      </a:solidFill>
                      <a:prstDash val="solid"/>
                      <a:round/>
                      <a:headEnd type="none" w="med" len="med"/>
                      <a:tailEnd type="none" w="med" len="med"/>
                    </a:lnR>
                    <a:lnT w="38100" cap="flat" cmpd="sng">
                      <a:solidFill>
                        <a:srgbClr val="9E9E9E"/>
                      </a:solidFill>
                      <a:prstDash val="solid"/>
                      <a:round/>
                      <a:headEnd type="none" w="med" len="med"/>
                      <a:tailEnd type="none" w="med" len="med"/>
                    </a:lnT>
                    <a:lnB w="38100" cap="flat" cmpd="sng">
                      <a:solidFill>
                        <a:srgbClr val="9E9E9E"/>
                      </a:solidFill>
                      <a:prstDash val="solid"/>
                      <a:round/>
                      <a:headEnd type="none" w="med" len="med"/>
                      <a:tailEnd type="none" w="med" len="med"/>
                    </a:lnB>
                  </a:tcPr>
                </a:tc>
                <a:tc>
                  <a:txBody>
                    <a:bodyPr/>
                    <a:lstStyle/>
                    <a:p>
                      <a:pPr lvl="0" rtl="0">
                        <a:spcBef>
                          <a:spcPts val="0"/>
                        </a:spcBef>
                        <a:buNone/>
                      </a:pPr>
                      <a:endParaRPr sz="1800" dirty="0"/>
                    </a:p>
                  </a:txBody>
                  <a:tcPr marL="91425" marR="91425" marT="68575" marB="68575">
                    <a:lnL w="38100" cap="flat" cmpd="sng">
                      <a:solidFill>
                        <a:srgbClr val="9E9E9E"/>
                      </a:solidFill>
                      <a:prstDash val="solid"/>
                      <a:round/>
                      <a:headEnd type="none" w="med" len="med"/>
                      <a:tailEnd type="none" w="med" len="med"/>
                    </a:lnL>
                    <a:lnR w="38100" cap="flat" cmpd="sng">
                      <a:solidFill>
                        <a:srgbClr val="9E9E9E"/>
                      </a:solidFill>
                      <a:prstDash val="solid"/>
                      <a:round/>
                      <a:headEnd type="none" w="med" len="med"/>
                      <a:tailEnd type="none" w="med" len="med"/>
                    </a:lnR>
                    <a:lnT w="38100" cap="flat" cmpd="sng">
                      <a:solidFill>
                        <a:srgbClr val="9E9E9E"/>
                      </a:solidFill>
                      <a:prstDash val="solid"/>
                      <a:round/>
                      <a:headEnd type="none" w="med" len="med"/>
                      <a:tailEnd type="none" w="med" len="med"/>
                    </a:lnT>
                    <a:lnB w="38100" cap="flat" cmpd="sng">
                      <a:solidFill>
                        <a:srgbClr val="9E9E9E"/>
                      </a:solidFill>
                      <a:prstDash val="solid"/>
                      <a:round/>
                      <a:headEnd type="none" w="med" len="med"/>
                      <a:tailEnd type="none" w="med" len="med"/>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p:nvPr/>
        </p:nvSpPr>
        <p:spPr>
          <a:xfrm>
            <a:off x="660093" y="540837"/>
            <a:ext cx="3437774"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3200" b="1" i="0" u="none" strike="noStrike" cap="none" dirty="0">
                <a:solidFill>
                  <a:schemeClr val="tx1"/>
                </a:solidFill>
              </a:rPr>
              <a:t>Sharing ideas</a:t>
            </a:r>
          </a:p>
        </p:txBody>
      </p:sp>
      <p:sp>
        <p:nvSpPr>
          <p:cNvPr id="230" name="Shape 230"/>
          <p:cNvSpPr txBox="1"/>
          <p:nvPr/>
        </p:nvSpPr>
        <p:spPr>
          <a:xfrm>
            <a:off x="660100" y="1259474"/>
            <a:ext cx="4250567" cy="44809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dirty="0">
                <a:solidFill>
                  <a:schemeClr val="dk1"/>
                </a:solidFill>
                <a:latin typeface="Trebuchet MS" panose="020B0603020202020204" pitchFamily="34" charset="0"/>
              </a:rPr>
              <a:t>Each group b</a:t>
            </a:r>
            <a:r>
              <a:rPr lang="en-GB" sz="2800" b="0" i="0" u="none" strike="noStrike" cap="none" dirty="0">
                <a:solidFill>
                  <a:schemeClr val="dk1"/>
                </a:solidFill>
                <a:latin typeface="Trebuchet MS" panose="020B0603020202020204" pitchFamily="34" charset="0"/>
              </a:rPr>
              <a:t>riefly </a:t>
            </a:r>
            <a:r>
              <a:rPr lang="en-GB" sz="2800" dirty="0">
                <a:solidFill>
                  <a:schemeClr val="dk1"/>
                </a:solidFill>
                <a:latin typeface="Trebuchet MS" panose="020B0603020202020204" pitchFamily="34" charset="0"/>
              </a:rPr>
              <a:t>presents</a:t>
            </a:r>
            <a:r>
              <a:rPr lang="en-GB" sz="2800" b="0" i="0" u="none" strike="noStrike" cap="none" dirty="0">
                <a:solidFill>
                  <a:schemeClr val="dk1"/>
                </a:solidFill>
                <a:latin typeface="Trebuchet MS" panose="020B0603020202020204" pitchFamily="34" charset="0"/>
              </a:rPr>
              <a:t>:</a:t>
            </a:r>
          </a:p>
          <a:p>
            <a:pPr marL="0" marR="0" lvl="0" indent="0" algn="l" rtl="0">
              <a:spcBef>
                <a:spcPts val="0"/>
              </a:spcBef>
              <a:buNone/>
            </a:pPr>
            <a:endParaRPr sz="2800" dirty="0">
              <a:solidFill>
                <a:schemeClr val="dk1"/>
              </a:solidFill>
              <a:latin typeface="Trebuchet MS" panose="020B0603020202020204" pitchFamily="34" charset="0"/>
            </a:endParaRPr>
          </a:p>
          <a:p>
            <a:pPr marL="571500" marR="0" lvl="0" indent="-457200" algn="l" rtl="0">
              <a:spcBef>
                <a:spcPts val="0"/>
              </a:spcBef>
              <a:buClr>
                <a:schemeClr val="dk1"/>
              </a:buClr>
              <a:buSzPct val="100000"/>
              <a:buFont typeface="Arial" panose="020B0604020202020204" pitchFamily="34" charset="0"/>
              <a:buChar char="•"/>
            </a:pPr>
            <a:r>
              <a:rPr lang="en-GB" sz="2800" dirty="0">
                <a:solidFill>
                  <a:schemeClr val="dk1"/>
                </a:solidFill>
                <a:latin typeface="Trebuchet MS" panose="020B0603020202020204" pitchFamily="34" charset="0"/>
              </a:rPr>
              <a:t>H</a:t>
            </a:r>
            <a:r>
              <a:rPr lang="en-GB" sz="2800" b="0" i="0" u="none" strike="noStrike" cap="none" dirty="0" smtClean="0">
                <a:solidFill>
                  <a:schemeClr val="dk1"/>
                </a:solidFill>
                <a:latin typeface="Trebuchet MS" panose="020B0603020202020204" pitchFamily="34" charset="0"/>
              </a:rPr>
              <a:t>ow </a:t>
            </a:r>
            <a:r>
              <a:rPr lang="en-GB" sz="2800" dirty="0">
                <a:solidFill>
                  <a:schemeClr val="dk1"/>
                </a:solidFill>
                <a:latin typeface="Trebuchet MS" panose="020B0603020202020204" pitchFamily="34" charset="0"/>
              </a:rPr>
              <a:t>they</a:t>
            </a:r>
            <a:r>
              <a:rPr lang="en-GB" sz="2800" b="0" i="0" u="none" strike="noStrike" cap="none" dirty="0">
                <a:solidFill>
                  <a:schemeClr val="dk1"/>
                </a:solidFill>
                <a:latin typeface="Trebuchet MS" panose="020B0603020202020204" pitchFamily="34" charset="0"/>
              </a:rPr>
              <a:t> arrived at </a:t>
            </a:r>
            <a:r>
              <a:rPr lang="en-GB" sz="2800" dirty="0">
                <a:solidFill>
                  <a:schemeClr val="dk1"/>
                </a:solidFill>
                <a:latin typeface="Trebuchet MS" panose="020B0603020202020204" pitchFamily="34" charset="0"/>
              </a:rPr>
              <a:t>their</a:t>
            </a:r>
            <a:r>
              <a:rPr lang="en-GB" sz="2800" b="0" i="0" u="none" strike="noStrike" cap="none" dirty="0">
                <a:solidFill>
                  <a:schemeClr val="dk1"/>
                </a:solidFill>
                <a:latin typeface="Trebuchet MS" panose="020B0603020202020204" pitchFamily="34" charset="0"/>
              </a:rPr>
              <a:t> chosen idea</a:t>
            </a:r>
          </a:p>
          <a:p>
            <a:pPr marL="571500" marR="0" lvl="0" indent="-457200" algn="l" rtl="0">
              <a:spcBef>
                <a:spcPts val="0"/>
              </a:spcBef>
              <a:buClr>
                <a:schemeClr val="dk1"/>
              </a:buClr>
              <a:buSzPct val="100000"/>
              <a:buFont typeface="Arial" panose="020B0604020202020204" pitchFamily="34" charset="0"/>
              <a:buChar char="•"/>
            </a:pPr>
            <a:r>
              <a:rPr lang="en-GB" sz="2800" dirty="0">
                <a:solidFill>
                  <a:schemeClr val="dk1"/>
                </a:solidFill>
                <a:latin typeface="Trebuchet MS" panose="020B0603020202020204" pitchFamily="34" charset="0"/>
              </a:rPr>
              <a:t>O</a:t>
            </a:r>
            <a:r>
              <a:rPr lang="en-GB" sz="2800" dirty="0" smtClean="0">
                <a:solidFill>
                  <a:schemeClr val="dk1"/>
                </a:solidFill>
                <a:latin typeface="Trebuchet MS" panose="020B0603020202020204" pitchFamily="34" charset="0"/>
              </a:rPr>
              <a:t>verview </a:t>
            </a:r>
            <a:r>
              <a:rPr lang="en-GB" sz="2800" dirty="0">
                <a:solidFill>
                  <a:schemeClr val="dk1"/>
                </a:solidFill>
                <a:latin typeface="Trebuchet MS" panose="020B0603020202020204" pitchFamily="34" charset="0"/>
              </a:rPr>
              <a:t>of the idea</a:t>
            </a:r>
            <a:r>
              <a:rPr lang="en-GB" sz="2800" b="0" i="0" u="none" strike="noStrike" cap="none" dirty="0">
                <a:solidFill>
                  <a:schemeClr val="dk1"/>
                </a:solidFill>
                <a:latin typeface="Trebuchet MS" panose="020B0603020202020204" pitchFamily="34" charset="0"/>
              </a:rPr>
              <a:t> </a:t>
            </a:r>
          </a:p>
          <a:p>
            <a:pPr marL="571500" marR="0" lvl="0" indent="-457200" algn="l" rtl="0">
              <a:spcBef>
                <a:spcPts val="0"/>
              </a:spcBef>
              <a:buClr>
                <a:schemeClr val="dk1"/>
              </a:buClr>
              <a:buSzPct val="100000"/>
              <a:buFont typeface="Arial" panose="020B0604020202020204" pitchFamily="34" charset="0"/>
              <a:buChar char="•"/>
            </a:pPr>
            <a:r>
              <a:rPr lang="en-GB" sz="2800" dirty="0">
                <a:solidFill>
                  <a:schemeClr val="dk1"/>
                </a:solidFill>
                <a:latin typeface="Trebuchet MS" panose="020B0603020202020204" pitchFamily="34" charset="0"/>
              </a:rPr>
              <a:t>T</a:t>
            </a:r>
            <a:r>
              <a:rPr lang="en-GB" sz="2800" dirty="0" smtClean="0">
                <a:solidFill>
                  <a:schemeClr val="dk1"/>
                </a:solidFill>
                <a:latin typeface="Trebuchet MS" panose="020B0603020202020204" pitchFamily="34" charset="0"/>
              </a:rPr>
              <a:t>he</a:t>
            </a:r>
            <a:r>
              <a:rPr lang="en-GB" sz="2800" b="0" i="0" u="none" strike="noStrike" cap="none" dirty="0" smtClean="0">
                <a:solidFill>
                  <a:schemeClr val="dk1"/>
                </a:solidFill>
                <a:latin typeface="Trebuchet MS" panose="020B0603020202020204" pitchFamily="34" charset="0"/>
              </a:rPr>
              <a:t> </a:t>
            </a:r>
            <a:r>
              <a:rPr lang="en-GB" sz="2800" b="0" i="0" u="none" strike="noStrike" cap="none" dirty="0">
                <a:solidFill>
                  <a:schemeClr val="dk1"/>
                </a:solidFill>
                <a:latin typeface="Trebuchet MS" panose="020B0603020202020204" pitchFamily="34" charset="0"/>
              </a:rPr>
              <a:t>experiment to test if it works</a:t>
            </a:r>
          </a:p>
        </p:txBody>
      </p:sp>
      <p:grpSp>
        <p:nvGrpSpPr>
          <p:cNvPr id="2" name="Group 1"/>
          <p:cNvGrpSpPr/>
          <p:nvPr/>
        </p:nvGrpSpPr>
        <p:grpSpPr>
          <a:xfrm>
            <a:off x="5107783" y="540837"/>
            <a:ext cx="3543300" cy="2685899"/>
            <a:chOff x="5056983" y="1002537"/>
            <a:chExt cx="3543300" cy="2685899"/>
          </a:xfrm>
        </p:grpSpPr>
        <p:pic>
          <p:nvPicPr>
            <p:cNvPr id="229" name="Shape 229"/>
            <p:cNvPicPr preferRelativeResize="0"/>
            <p:nvPr/>
          </p:nvPicPr>
          <p:blipFill rotWithShape="1">
            <a:blip r:embed="rId3">
              <a:alphaModFix/>
            </a:blip>
            <a:srcRect/>
            <a:stretch/>
          </p:blipFill>
          <p:spPr>
            <a:xfrm>
              <a:off x="5056983" y="1002537"/>
              <a:ext cx="3543300" cy="2685899"/>
            </a:xfrm>
            <a:prstGeom prst="rect">
              <a:avLst/>
            </a:prstGeom>
            <a:noFill/>
            <a:ln>
              <a:noFill/>
            </a:ln>
          </p:spPr>
        </p:pic>
        <p:sp>
          <p:nvSpPr>
            <p:cNvPr id="231" name="Shape 231"/>
            <p:cNvSpPr txBox="1"/>
            <p:nvPr/>
          </p:nvSpPr>
          <p:spPr>
            <a:xfrm>
              <a:off x="5457998" y="1817182"/>
              <a:ext cx="1168800" cy="3692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800" b="0" i="0" u="none" strike="noStrike" cap="none" dirty="0">
                  <a:solidFill>
                    <a:schemeClr val="dk1"/>
                  </a:solidFill>
                  <a:latin typeface="Comic Sans MS"/>
                  <a:ea typeface="Comic Sans MS"/>
                  <a:cs typeface="Comic Sans MS"/>
                  <a:sym typeface="Comic Sans MS"/>
                </a:rPr>
                <a:t>Our idea!</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p:nvPr/>
        </p:nvSpPr>
        <p:spPr>
          <a:xfrm>
            <a:off x="420743" y="336212"/>
            <a:ext cx="5278176"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3600" b="1" i="0" u="none" strike="noStrike" cap="none" dirty="0">
                <a:solidFill>
                  <a:schemeClr val="dk1"/>
                </a:solidFill>
                <a:latin typeface="Trebuchet MS"/>
                <a:ea typeface="Trebuchet MS"/>
                <a:cs typeface="Trebuchet MS"/>
                <a:sym typeface="Trebuchet MS"/>
              </a:rPr>
              <a:t>Springboard</a:t>
            </a:r>
          </a:p>
        </p:txBody>
      </p:sp>
      <p:sp>
        <p:nvSpPr>
          <p:cNvPr id="237" name="Shape 237"/>
          <p:cNvSpPr/>
          <p:nvPr/>
        </p:nvSpPr>
        <p:spPr>
          <a:xfrm>
            <a:off x="420749" y="1178424"/>
            <a:ext cx="4743917" cy="3958500"/>
          </a:xfrm>
          <a:prstGeom prst="rect">
            <a:avLst/>
          </a:prstGeom>
          <a:noFill/>
          <a:ln>
            <a:noFill/>
          </a:ln>
        </p:spPr>
        <p:txBody>
          <a:bodyPr lIns="91425" tIns="45700" rIns="91425" bIns="45700" anchor="t" anchorCtr="0">
            <a:noAutofit/>
          </a:bodyPr>
          <a:lstStyle/>
          <a:p>
            <a:pPr marL="0" marR="0" lvl="0" indent="0" algn="l" rtl="0">
              <a:spcBef>
                <a:spcPts val="0"/>
              </a:spcBef>
              <a:buNone/>
            </a:pPr>
            <a:endParaRPr dirty="0"/>
          </a:p>
          <a:p>
            <a:pPr marL="0" marR="0" lvl="0" indent="0" algn="l" rtl="0">
              <a:spcBef>
                <a:spcPts val="0"/>
              </a:spcBef>
              <a:buSzPct val="25000"/>
              <a:buNone/>
            </a:pPr>
            <a:r>
              <a:rPr lang="en-GB" sz="2400" b="0" i="0" u="none" strike="noStrike" cap="none" dirty="0">
                <a:solidFill>
                  <a:schemeClr val="tx1"/>
                </a:solidFill>
                <a:latin typeface="Trebuchet MS"/>
                <a:ea typeface="Trebuchet MS"/>
                <a:cs typeface="Trebuchet MS"/>
                <a:sym typeface="Trebuchet MS"/>
              </a:rPr>
              <a:t>Think about your own SE ideas for day two.</a:t>
            </a:r>
          </a:p>
          <a:p>
            <a:pPr marL="0" marR="0" lvl="0" indent="0" algn="l" rtl="0">
              <a:spcBef>
                <a:spcPts val="0"/>
              </a:spcBef>
              <a:buNone/>
            </a:pPr>
            <a:endParaRPr sz="2400" dirty="0">
              <a:solidFill>
                <a:schemeClr val="tx1"/>
              </a:solidFill>
              <a:latin typeface="Trebuchet MS"/>
              <a:ea typeface="Trebuchet MS"/>
              <a:cs typeface="Trebuchet MS"/>
              <a:sym typeface="Trebuchet MS"/>
            </a:endParaRPr>
          </a:p>
          <a:p>
            <a:pPr marL="0" marR="0" lvl="0" indent="0" algn="l" rtl="0">
              <a:spcBef>
                <a:spcPts val="0"/>
              </a:spcBef>
              <a:buSzPct val="25000"/>
              <a:buNone/>
            </a:pPr>
            <a:r>
              <a:rPr lang="en-GB" sz="2400" dirty="0">
                <a:solidFill>
                  <a:schemeClr val="tx1"/>
                </a:solidFill>
                <a:latin typeface="Trebuchet MS"/>
                <a:ea typeface="Trebuchet MS"/>
                <a:cs typeface="Trebuchet MS"/>
                <a:sym typeface="Trebuchet MS"/>
              </a:rPr>
              <a:t>Remember to think about SE ideas in response to social or environmental issues, or good ideas which can be used to help tackle such issues.</a:t>
            </a:r>
          </a:p>
          <a:p>
            <a:pPr marL="0" marR="0" lvl="0" indent="0" algn="l" rtl="0">
              <a:spcBef>
                <a:spcPts val="0"/>
              </a:spcBef>
              <a:buNone/>
            </a:pPr>
            <a:endParaRPr sz="2400" dirty="0">
              <a:solidFill>
                <a:schemeClr val="tx1"/>
              </a:solidFill>
              <a:latin typeface="Trebuchet MS"/>
              <a:ea typeface="Trebuchet MS"/>
              <a:cs typeface="Trebuchet MS"/>
              <a:sym typeface="Trebuchet MS"/>
            </a:endParaRPr>
          </a:p>
          <a:p>
            <a:pPr marL="0" marR="0" lvl="0" indent="0" algn="l" rtl="0">
              <a:spcBef>
                <a:spcPts val="0"/>
              </a:spcBef>
              <a:buSzPct val="25000"/>
              <a:buNone/>
            </a:pPr>
            <a:r>
              <a:rPr lang="en-GB" sz="2400" dirty="0">
                <a:solidFill>
                  <a:schemeClr val="tx1"/>
                </a:solidFill>
                <a:latin typeface="Trebuchet MS"/>
                <a:ea typeface="Trebuchet MS"/>
                <a:cs typeface="Trebuchet MS"/>
                <a:sym typeface="Trebuchet MS"/>
              </a:rPr>
              <a:t>Tomorrow, we will select some of your ideas to develop together.</a:t>
            </a:r>
          </a:p>
        </p:txBody>
      </p:sp>
      <p:pic>
        <p:nvPicPr>
          <p:cNvPr id="238" name="Shape 238"/>
          <p:cNvPicPr preferRelativeResize="0"/>
          <p:nvPr/>
        </p:nvPicPr>
        <p:blipFill rotWithShape="1">
          <a:blip r:embed="rId3">
            <a:alphaModFix/>
          </a:blip>
          <a:srcRect/>
          <a:stretch/>
        </p:blipFill>
        <p:spPr>
          <a:xfrm>
            <a:off x="5540149" y="1178424"/>
            <a:ext cx="3305100" cy="2229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Reflection</a:t>
            </a:r>
            <a:endParaRPr lang="en-GB" dirty="0">
              <a:latin typeface="Arial" panose="020B0604020202020204" pitchFamily="34" charset="0"/>
              <a:cs typeface="Arial" panose="020B0604020202020204" pitchFamily="34" charset="0"/>
            </a:endParaRPr>
          </a:p>
        </p:txBody>
      </p:sp>
      <p:sp>
        <p:nvSpPr>
          <p:cNvPr id="3" name="Text Placeholder 2"/>
          <p:cNvSpPr>
            <a:spLocks noGrp="1"/>
          </p:cNvSpPr>
          <p:nvPr>
            <p:ph idx="1"/>
          </p:nvPr>
        </p:nvSpPr>
        <p:spPr/>
        <p:txBody>
          <a:bodyPr/>
          <a:lstStyle/>
          <a:p>
            <a:pPr marL="203200" indent="0">
              <a:buNone/>
            </a:pPr>
            <a:endParaRPr lang="en-GB" dirty="0" smtClean="0">
              <a:latin typeface="Trebuchet MS" panose="020B0603020202020204" pitchFamily="34" charset="0"/>
            </a:endParaRPr>
          </a:p>
          <a:p>
            <a:pPr marL="203200" indent="0">
              <a:buNone/>
            </a:pPr>
            <a:r>
              <a:rPr lang="en-GB" dirty="0" smtClean="0">
                <a:latin typeface="Trebuchet MS" panose="020B0603020202020204" pitchFamily="34" charset="0"/>
              </a:rPr>
              <a:t>How will you use what you have learned today? </a:t>
            </a:r>
            <a:endParaRPr lang="en-GB" dirty="0">
              <a:latin typeface="Trebuchet MS" panose="020B0603020202020204" pitchFamily="34" charset="0"/>
            </a:endParaRPr>
          </a:p>
        </p:txBody>
      </p:sp>
    </p:spTree>
    <p:extLst>
      <p:ext uri="{BB962C8B-B14F-4D97-AF65-F5344CB8AC3E}">
        <p14:creationId xmlns:p14="http://schemas.microsoft.com/office/powerpoint/2010/main" val="2879352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latin typeface="Arial" panose="020B0604020202020204" pitchFamily="34" charset="0"/>
                <a:cs typeface="Arial" panose="020B0604020202020204" pitchFamily="34" charset="0"/>
              </a:rPr>
              <a:t>Workshop Outline</a:t>
            </a:r>
            <a:endParaRPr lang="sv-SE" dirty="0">
              <a:latin typeface="Arial" panose="020B0604020202020204" pitchFamily="34" charset="0"/>
              <a:cs typeface="Arial" panose="020B0604020202020204" pitchFamily="34" charset="0"/>
            </a:endParaRPr>
          </a:p>
        </p:txBody>
      </p:sp>
      <p:sp>
        <p:nvSpPr>
          <p:cNvPr id="135" name="Shape 135"/>
          <p:cNvSpPr txBox="1">
            <a:spLocks noGrp="1"/>
          </p:cNvSpPr>
          <p:nvPr>
            <p:ph sz="half" idx="1"/>
          </p:nvPr>
        </p:nvSpPr>
        <p:spPr>
          <a:prstGeom prst="rect">
            <a:avLst/>
          </a:prstGeom>
          <a:noFill/>
          <a:ln>
            <a:noFill/>
          </a:ln>
        </p:spPr>
        <p:txBody>
          <a:bodyPr lIns="91425" tIns="91425" rIns="91425" bIns="91425" anchor="t" anchorCtr="0">
            <a:noAutofit/>
          </a:bodyPr>
          <a:lstStyle/>
          <a:p>
            <a:pPr marL="45720" lvl="0" indent="-7619" algn="ctr">
              <a:lnSpc>
                <a:spcPct val="80000"/>
              </a:lnSpc>
              <a:spcBef>
                <a:spcPts val="707"/>
              </a:spcBef>
              <a:buClr>
                <a:srgbClr val="77697A"/>
              </a:buClr>
              <a:buSzPct val="25000"/>
              <a:buNone/>
            </a:pPr>
            <a:r>
              <a:rPr lang="en-GB" b="1" dirty="0">
                <a:latin typeface="Trebuchet MS" panose="020B0603020202020204" pitchFamily="34" charset="0"/>
                <a:ea typeface="Arial"/>
                <a:cs typeface="Arial"/>
                <a:sym typeface="Arial"/>
              </a:rPr>
              <a:t>Day </a:t>
            </a:r>
            <a:r>
              <a:rPr lang="en-GB" b="1" dirty="0" smtClean="0">
                <a:latin typeface="Trebuchet MS" panose="020B0603020202020204" pitchFamily="34" charset="0"/>
                <a:ea typeface="Arial"/>
                <a:cs typeface="Arial"/>
                <a:sym typeface="Arial"/>
              </a:rPr>
              <a:t>One</a:t>
            </a:r>
          </a:p>
          <a:p>
            <a:pPr marL="45720" lvl="0" indent="-7619">
              <a:lnSpc>
                <a:spcPct val="80000"/>
              </a:lnSpc>
              <a:spcBef>
                <a:spcPts val="707"/>
              </a:spcBef>
              <a:buClr>
                <a:srgbClr val="77697A"/>
              </a:buClr>
              <a:buSzPct val="25000"/>
              <a:buNone/>
            </a:pPr>
            <a:endParaRPr lang="en-GB" sz="2400" b="1" dirty="0">
              <a:latin typeface="Trebuchet MS" panose="020B0603020202020204" pitchFamily="34" charset="0"/>
              <a:ea typeface="Arial"/>
              <a:cs typeface="Arial"/>
              <a:sym typeface="Arial"/>
            </a:endParaRPr>
          </a:p>
          <a:p>
            <a:pPr marL="45720" lvl="0" indent="-7619">
              <a:lnSpc>
                <a:spcPct val="80000"/>
              </a:lnSpc>
              <a:spcBef>
                <a:spcPts val="707"/>
              </a:spcBef>
              <a:buClr>
                <a:srgbClr val="77697A"/>
              </a:buClr>
              <a:buSzPct val="25000"/>
              <a:buNone/>
            </a:pPr>
            <a:r>
              <a:rPr lang="en-GB" sz="2400" dirty="0">
                <a:latin typeface="Trebuchet MS" panose="020B0603020202020204" pitchFamily="34" charset="0"/>
                <a:ea typeface="Arial"/>
                <a:cs typeface="Arial"/>
                <a:sym typeface="Arial"/>
              </a:rPr>
              <a:t>Part 1: Getting to Know Social </a:t>
            </a:r>
            <a:r>
              <a:rPr lang="en-GB" sz="2400" dirty="0" smtClean="0">
                <a:latin typeface="Trebuchet MS" panose="020B0603020202020204" pitchFamily="34" charset="0"/>
                <a:ea typeface="Arial"/>
                <a:cs typeface="Arial"/>
                <a:sym typeface="Arial"/>
              </a:rPr>
              <a:t>Enterprise</a:t>
            </a:r>
          </a:p>
          <a:p>
            <a:pPr marL="45720" lvl="0" indent="-7619">
              <a:lnSpc>
                <a:spcPct val="80000"/>
              </a:lnSpc>
              <a:spcBef>
                <a:spcPts val="707"/>
              </a:spcBef>
              <a:buClr>
                <a:srgbClr val="77697A"/>
              </a:buClr>
              <a:buSzPct val="25000"/>
              <a:buNone/>
            </a:pPr>
            <a:endParaRPr lang="en-GB" sz="1200" dirty="0">
              <a:latin typeface="Trebuchet MS" panose="020B0603020202020204" pitchFamily="34" charset="0"/>
              <a:ea typeface="Arial"/>
              <a:cs typeface="Arial"/>
              <a:sym typeface="Arial"/>
            </a:endParaRPr>
          </a:p>
          <a:p>
            <a:pPr marL="45720" lvl="0" indent="-7619">
              <a:lnSpc>
                <a:spcPct val="80000"/>
              </a:lnSpc>
              <a:spcBef>
                <a:spcPts val="707"/>
              </a:spcBef>
              <a:buClr>
                <a:srgbClr val="77697A"/>
              </a:buClr>
              <a:buSzPct val="25000"/>
              <a:buNone/>
            </a:pPr>
            <a:r>
              <a:rPr lang="en-GB" sz="2400" dirty="0">
                <a:latin typeface="Trebuchet MS" panose="020B0603020202020204" pitchFamily="34" charset="0"/>
                <a:ea typeface="Arial"/>
                <a:cs typeface="Arial"/>
                <a:sym typeface="Arial"/>
              </a:rPr>
              <a:t>Part 2: Design Thinking</a:t>
            </a:r>
          </a:p>
          <a:p>
            <a:pPr marL="45720" lvl="0" indent="-7619">
              <a:lnSpc>
                <a:spcPct val="80000"/>
              </a:lnSpc>
              <a:spcBef>
                <a:spcPts val="707"/>
              </a:spcBef>
              <a:buClr>
                <a:srgbClr val="77697A"/>
              </a:buClr>
              <a:buSzPct val="25000"/>
              <a:buNone/>
            </a:pPr>
            <a:endParaRPr lang="en-GB" sz="2400" b="1" dirty="0">
              <a:latin typeface="Trebuchet MS" panose="020B0603020202020204" pitchFamily="34" charset="0"/>
              <a:ea typeface="Arial"/>
              <a:cs typeface="Arial"/>
              <a:sym typeface="Arial"/>
            </a:endParaRPr>
          </a:p>
          <a:p>
            <a:pPr marL="45720" lvl="0" indent="-7619">
              <a:lnSpc>
                <a:spcPct val="80000"/>
              </a:lnSpc>
              <a:spcBef>
                <a:spcPts val="707"/>
              </a:spcBef>
              <a:buClr>
                <a:srgbClr val="77697A"/>
              </a:buClr>
              <a:buSzPct val="25000"/>
              <a:buNone/>
            </a:pPr>
            <a:endParaRPr lang="en-GB" sz="1100" b="1" dirty="0">
              <a:latin typeface="Trebuchet MS" panose="020B0603020202020204" pitchFamily="34" charset="0"/>
              <a:ea typeface="Arial"/>
              <a:cs typeface="Arial"/>
              <a:sym typeface="Arial"/>
            </a:endParaRPr>
          </a:p>
          <a:p>
            <a:pPr marL="228600" lvl="0" indent="0">
              <a:spcBef>
                <a:spcPts val="0"/>
              </a:spcBef>
              <a:buClr>
                <a:srgbClr val="77697A"/>
              </a:buClr>
              <a:buSzPct val="25000"/>
              <a:buNone/>
            </a:pPr>
            <a:endParaRPr lang="en-GB" sz="2200" dirty="0">
              <a:solidFill>
                <a:srgbClr val="3F3F3F"/>
              </a:solidFill>
              <a:latin typeface="Trebuchet MS"/>
              <a:ea typeface="Trebuchet MS"/>
              <a:cs typeface="Trebuchet MS"/>
              <a:sym typeface="Trebuchet MS"/>
            </a:endParaRPr>
          </a:p>
        </p:txBody>
      </p:sp>
      <p:sp>
        <p:nvSpPr>
          <p:cNvPr id="3" name="Content Placeholder 2"/>
          <p:cNvSpPr>
            <a:spLocks noGrp="1"/>
          </p:cNvSpPr>
          <p:nvPr>
            <p:ph sz="half" idx="2"/>
          </p:nvPr>
        </p:nvSpPr>
        <p:spPr/>
        <p:txBody>
          <a:bodyPr>
            <a:normAutofit/>
          </a:bodyPr>
          <a:lstStyle/>
          <a:p>
            <a:pPr marL="45720" lvl="0" indent="-7619" algn="ctr">
              <a:lnSpc>
                <a:spcPct val="80000"/>
              </a:lnSpc>
              <a:spcBef>
                <a:spcPts val="707"/>
              </a:spcBef>
              <a:buClr>
                <a:srgbClr val="77697A"/>
              </a:buClr>
              <a:buSzPct val="25000"/>
              <a:buNone/>
            </a:pPr>
            <a:r>
              <a:rPr lang="en-GB" b="1" dirty="0">
                <a:latin typeface="Trebuchet MS" panose="020B0603020202020204" pitchFamily="34" charset="0"/>
                <a:ea typeface="Arial"/>
                <a:cs typeface="Arial"/>
                <a:sym typeface="Arial"/>
              </a:rPr>
              <a:t>Day </a:t>
            </a:r>
            <a:r>
              <a:rPr lang="en-GB" b="1" dirty="0" smtClean="0">
                <a:latin typeface="Trebuchet MS" panose="020B0603020202020204" pitchFamily="34" charset="0"/>
                <a:ea typeface="Arial"/>
                <a:cs typeface="Arial"/>
                <a:sym typeface="Arial"/>
              </a:rPr>
              <a:t>Two</a:t>
            </a:r>
          </a:p>
          <a:p>
            <a:pPr marL="45720" lvl="0" indent="-7619">
              <a:lnSpc>
                <a:spcPct val="80000"/>
              </a:lnSpc>
              <a:spcBef>
                <a:spcPts val="707"/>
              </a:spcBef>
              <a:buClr>
                <a:srgbClr val="77697A"/>
              </a:buClr>
              <a:buSzPct val="25000"/>
              <a:buNone/>
            </a:pPr>
            <a:endParaRPr lang="en-GB" b="1" dirty="0">
              <a:latin typeface="Trebuchet MS" panose="020B0603020202020204" pitchFamily="34" charset="0"/>
              <a:ea typeface="Arial"/>
              <a:cs typeface="Arial"/>
              <a:sym typeface="Arial"/>
            </a:endParaRPr>
          </a:p>
          <a:p>
            <a:pPr marL="45720" lvl="0" indent="-7619">
              <a:lnSpc>
                <a:spcPct val="80000"/>
              </a:lnSpc>
              <a:spcBef>
                <a:spcPts val="707"/>
              </a:spcBef>
              <a:buClr>
                <a:srgbClr val="77697A"/>
              </a:buClr>
              <a:buSzPct val="25000"/>
              <a:buNone/>
            </a:pPr>
            <a:r>
              <a:rPr lang="en-GB" sz="2400" dirty="0" smtClean="0">
                <a:solidFill>
                  <a:srgbClr val="3F3F3F"/>
                </a:solidFill>
                <a:latin typeface="Trebuchet MS" panose="020B0603020202020204" pitchFamily="34" charset="0"/>
                <a:ea typeface="Arial"/>
                <a:cs typeface="Arial"/>
                <a:sym typeface="Arial"/>
              </a:rPr>
              <a:t>Part 3: The </a:t>
            </a:r>
            <a:r>
              <a:rPr lang="en-GB" sz="2400" dirty="0">
                <a:solidFill>
                  <a:srgbClr val="3F3F3F"/>
                </a:solidFill>
                <a:latin typeface="Trebuchet MS" panose="020B0603020202020204" pitchFamily="34" charset="0"/>
                <a:ea typeface="Arial"/>
                <a:cs typeface="Arial"/>
                <a:sym typeface="Arial"/>
              </a:rPr>
              <a:t>Spirit of Social Enterprise </a:t>
            </a:r>
            <a:endParaRPr lang="en-GB" sz="2400" dirty="0" smtClean="0">
              <a:solidFill>
                <a:srgbClr val="3F3F3F"/>
              </a:solidFill>
              <a:latin typeface="Trebuchet MS" panose="020B0603020202020204" pitchFamily="34" charset="0"/>
              <a:ea typeface="Arial"/>
              <a:cs typeface="Arial"/>
              <a:sym typeface="Arial"/>
            </a:endParaRPr>
          </a:p>
          <a:p>
            <a:pPr marL="45720" lvl="0" indent="-7619">
              <a:lnSpc>
                <a:spcPct val="80000"/>
              </a:lnSpc>
              <a:spcBef>
                <a:spcPts val="707"/>
              </a:spcBef>
              <a:buClr>
                <a:srgbClr val="77697A"/>
              </a:buClr>
              <a:buSzPct val="25000"/>
              <a:buNone/>
            </a:pPr>
            <a:endParaRPr lang="en-GB" sz="1200" dirty="0">
              <a:solidFill>
                <a:srgbClr val="3F3F3F"/>
              </a:solidFill>
              <a:latin typeface="Trebuchet MS" panose="020B0603020202020204" pitchFamily="34" charset="0"/>
              <a:ea typeface="Arial"/>
              <a:cs typeface="Arial"/>
              <a:sym typeface="Arial"/>
            </a:endParaRPr>
          </a:p>
          <a:p>
            <a:pPr marL="45720" lvl="0" indent="-7619">
              <a:lnSpc>
                <a:spcPct val="80000"/>
              </a:lnSpc>
              <a:spcBef>
                <a:spcPts val="707"/>
              </a:spcBef>
              <a:buClr>
                <a:srgbClr val="77697A"/>
              </a:buClr>
              <a:buSzPct val="25000"/>
              <a:buNone/>
            </a:pPr>
            <a:r>
              <a:rPr lang="en-GB" sz="2400" dirty="0">
                <a:latin typeface="Trebuchet MS" panose="020B0603020202020204" pitchFamily="34" charset="0"/>
                <a:ea typeface="Arial"/>
                <a:cs typeface="Arial"/>
                <a:sym typeface="Arial"/>
              </a:rPr>
              <a:t>Part </a:t>
            </a:r>
            <a:r>
              <a:rPr lang="en-GB" sz="2400" dirty="0" smtClean="0">
                <a:latin typeface="Trebuchet MS" panose="020B0603020202020204" pitchFamily="34" charset="0"/>
                <a:ea typeface="Arial"/>
                <a:cs typeface="Arial"/>
                <a:sym typeface="Arial"/>
              </a:rPr>
              <a:t>4: Designing </a:t>
            </a:r>
            <a:r>
              <a:rPr lang="en-GB" sz="2400" dirty="0">
                <a:latin typeface="Trebuchet MS" panose="020B0603020202020204" pitchFamily="34" charset="0"/>
                <a:ea typeface="Arial"/>
                <a:cs typeface="Arial"/>
                <a:sym typeface="Arial"/>
              </a:rPr>
              <a:t>a Social </a:t>
            </a:r>
            <a:r>
              <a:rPr lang="en-GB" sz="2400" dirty="0" smtClean="0">
                <a:latin typeface="Trebuchet MS" panose="020B0603020202020204" pitchFamily="34" charset="0"/>
                <a:ea typeface="Arial"/>
                <a:cs typeface="Arial"/>
                <a:sym typeface="Arial"/>
              </a:rPr>
              <a:t>Enterprise</a:t>
            </a:r>
          </a:p>
          <a:p>
            <a:pPr marL="45720" lvl="0" indent="-7619">
              <a:lnSpc>
                <a:spcPct val="80000"/>
              </a:lnSpc>
              <a:spcBef>
                <a:spcPts val="707"/>
              </a:spcBef>
              <a:buClr>
                <a:srgbClr val="77697A"/>
              </a:buClr>
              <a:buSzPct val="25000"/>
              <a:buNone/>
            </a:pPr>
            <a:endParaRPr lang="en-GB" sz="1200" dirty="0">
              <a:latin typeface="Trebuchet MS" panose="020B0603020202020204" pitchFamily="34" charset="0"/>
              <a:ea typeface="Arial"/>
              <a:cs typeface="Arial"/>
              <a:sym typeface="Arial"/>
            </a:endParaRPr>
          </a:p>
          <a:p>
            <a:pPr marL="45720" lvl="0" indent="-7619">
              <a:lnSpc>
                <a:spcPct val="80000"/>
              </a:lnSpc>
              <a:spcBef>
                <a:spcPts val="707"/>
              </a:spcBef>
              <a:buClr>
                <a:srgbClr val="77697A"/>
              </a:buClr>
              <a:buSzPct val="25000"/>
              <a:buNone/>
            </a:pPr>
            <a:r>
              <a:rPr lang="en-GB" sz="2400" dirty="0">
                <a:latin typeface="Trebuchet MS" panose="020B0603020202020204" pitchFamily="34" charset="0"/>
                <a:ea typeface="Arial"/>
                <a:cs typeface="Arial"/>
                <a:sym typeface="Arial"/>
              </a:rPr>
              <a:t>Part </a:t>
            </a:r>
            <a:r>
              <a:rPr lang="en-GB" sz="2400" dirty="0" smtClean="0">
                <a:latin typeface="Trebuchet MS" panose="020B0603020202020204" pitchFamily="34" charset="0"/>
                <a:ea typeface="Arial"/>
                <a:cs typeface="Arial"/>
                <a:sym typeface="Arial"/>
              </a:rPr>
              <a:t>5: Application </a:t>
            </a:r>
            <a:r>
              <a:rPr lang="en-GB" sz="2400" dirty="0">
                <a:latin typeface="Trebuchet MS" panose="020B0603020202020204" pitchFamily="34" charset="0"/>
                <a:ea typeface="Arial"/>
                <a:cs typeface="Arial"/>
                <a:sym typeface="Arial"/>
              </a:rPr>
              <a:t>and Evaluation</a:t>
            </a:r>
          </a:p>
          <a:p>
            <a:pPr marL="0" indent="0">
              <a:buNone/>
            </a:pPr>
            <a:endParaRPr lang="en-GB" dirty="0"/>
          </a:p>
        </p:txBody>
      </p:sp>
    </p:spTree>
    <p:extLst>
      <p:ext uri="{BB962C8B-B14F-4D97-AF65-F5344CB8AC3E}">
        <p14:creationId xmlns:p14="http://schemas.microsoft.com/office/powerpoint/2010/main" val="4224267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Two Truths and a Lie</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spcBef>
                <a:spcPts val="0"/>
              </a:spcBef>
              <a:buSzPct val="100000"/>
            </a:pPr>
            <a:r>
              <a:rPr lang="en-GB" dirty="0">
                <a:solidFill>
                  <a:schemeClr val="dk1"/>
                </a:solidFill>
              </a:rPr>
              <a:t>Write down three quite interesting things about you, two of which are true and one a lie. Make the lie </a:t>
            </a:r>
            <a:r>
              <a:rPr lang="en-GB" dirty="0" smtClean="0">
                <a:solidFill>
                  <a:schemeClr val="dk1"/>
                </a:solidFill>
              </a:rPr>
              <a:t>believable.</a:t>
            </a:r>
          </a:p>
          <a:p>
            <a:pPr>
              <a:spcBef>
                <a:spcPts val="0"/>
              </a:spcBef>
              <a:buSzPct val="100000"/>
            </a:pPr>
            <a:endParaRPr lang="en-GB" dirty="0">
              <a:solidFill>
                <a:schemeClr val="dk1"/>
              </a:solidFill>
            </a:endParaRPr>
          </a:p>
          <a:p>
            <a:pPr>
              <a:spcBef>
                <a:spcPts val="0"/>
              </a:spcBef>
              <a:buSzPct val="100000"/>
            </a:pPr>
            <a:r>
              <a:rPr lang="en-GB" dirty="0" smtClean="0">
                <a:solidFill>
                  <a:schemeClr val="dk1"/>
                </a:solidFill>
              </a:rPr>
              <a:t>The </a:t>
            </a:r>
            <a:r>
              <a:rPr lang="en-GB" dirty="0">
                <a:solidFill>
                  <a:schemeClr val="dk1"/>
                </a:solidFill>
              </a:rPr>
              <a:t>rest of the group have to spot the </a:t>
            </a:r>
            <a:r>
              <a:rPr lang="en-GB" dirty="0" smtClean="0">
                <a:solidFill>
                  <a:schemeClr val="dk1"/>
                </a:solidFill>
              </a:rPr>
              <a:t>lie.</a:t>
            </a:r>
            <a:endParaRPr lang="en-GB" dirty="0"/>
          </a:p>
        </p:txBody>
      </p:sp>
    </p:spTree>
    <p:extLst>
      <p:ext uri="{BB962C8B-B14F-4D97-AF65-F5344CB8AC3E}">
        <p14:creationId xmlns:p14="http://schemas.microsoft.com/office/powerpoint/2010/main" val="4012651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4" name="Rubrik 3"/>
          <p:cNvSpPr>
            <a:spLocks noGrp="1"/>
          </p:cNvSpPr>
          <p:nvPr>
            <p:ph type="title" idx="4294967295"/>
          </p:nvPr>
        </p:nvSpPr>
        <p:spPr>
          <a:xfrm>
            <a:off x="0" y="0"/>
            <a:ext cx="2257425" cy="1362075"/>
          </a:xfrm>
        </p:spPr>
        <p:txBody>
          <a:bodyPr>
            <a:normAutofit/>
          </a:bodyPr>
          <a:lstStyle/>
          <a:p>
            <a:pPr lvl="0">
              <a:spcBef>
                <a:spcPts val="0"/>
              </a:spcBef>
            </a:pPr>
            <a:r>
              <a:rPr lang="sv-SE" dirty="0" smtClean="0">
                <a:latin typeface="Arial" panose="020B0604020202020204" pitchFamily="34" charset="0"/>
                <a:cs typeface="Arial" panose="020B0604020202020204" pitchFamily="34" charset="0"/>
              </a:rPr>
              <a:t>Bingo</a:t>
            </a:r>
            <a:endParaRPr lang="sv-SE"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7425" y="1112017"/>
            <a:ext cx="6735144" cy="4983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707952"/>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Arial" panose="020B0604020202020204" pitchFamily="34" charset="0"/>
                <a:cs typeface="Arial" panose="020B0604020202020204" pitchFamily="34" charset="0"/>
              </a:rPr>
              <a:t>Part One</a:t>
            </a:r>
            <a:endParaRPr lang="en-GB"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r>
              <a:rPr lang="en-GB" dirty="0" smtClean="0">
                <a:latin typeface="Arial" panose="020B0604020202020204" pitchFamily="34" charset="0"/>
                <a:cs typeface="Arial" panose="020B0604020202020204" pitchFamily="34" charset="0"/>
              </a:rPr>
              <a:t>Getting to </a:t>
            </a:r>
            <a:r>
              <a:rPr lang="en-GB" dirty="0">
                <a:latin typeface="Arial" panose="020B0604020202020204" pitchFamily="34" charset="0"/>
                <a:cs typeface="Arial" panose="020B0604020202020204" pitchFamily="34" charset="0"/>
              </a:rPr>
              <a:t>K</a:t>
            </a:r>
            <a:r>
              <a:rPr lang="en-GB" dirty="0" smtClean="0">
                <a:latin typeface="Arial" panose="020B0604020202020204" pitchFamily="34" charset="0"/>
                <a:cs typeface="Arial" panose="020B0604020202020204" pitchFamily="34" charset="0"/>
              </a:rPr>
              <a:t>now Social </a:t>
            </a:r>
            <a:r>
              <a:rPr lang="en-GB" dirty="0">
                <a:latin typeface="Arial" panose="020B0604020202020204" pitchFamily="34" charset="0"/>
                <a:cs typeface="Arial" panose="020B0604020202020204" pitchFamily="34" charset="0"/>
              </a:rPr>
              <a:t>E</a:t>
            </a:r>
            <a:r>
              <a:rPr lang="en-GB" dirty="0" smtClean="0">
                <a:latin typeface="Arial" panose="020B0604020202020204" pitchFamily="34" charset="0"/>
                <a:cs typeface="Arial" panose="020B0604020202020204" pitchFamily="34" charset="0"/>
              </a:rPr>
              <a:t>nterprise</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967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9" name="Shape 129"/>
          <p:cNvSpPr/>
          <p:nvPr/>
        </p:nvSpPr>
        <p:spPr>
          <a:xfrm>
            <a:off x="6250780" y="2035966"/>
            <a:ext cx="0" cy="0"/>
          </a:xfrm>
          <a:custGeom>
            <a:avLst/>
            <a:gdLst/>
            <a:ahLst/>
            <a:cxnLst/>
            <a:rect l="0" t="0" r="0" b="0"/>
            <a:pathLst>
              <a:path w="120000" h="120000" extrusionOk="0">
                <a:moveTo>
                  <a:pt x="0" y="0"/>
                </a:moveTo>
                <a:lnTo>
                  <a:pt x="0" y="0"/>
                </a:lnTo>
                <a:lnTo>
                  <a:pt x="0" y="0"/>
                </a:lnTo>
                <a:lnTo>
                  <a:pt x="0" y="0"/>
                </a:lnTo>
                <a:lnTo>
                  <a:pt x="0" y="0"/>
                </a:lnTo>
                <a:lnTo>
                  <a:pt x="0" y="0"/>
                </a:lnTo>
                <a:lnTo>
                  <a:pt x="0" y="0"/>
                </a:lnTo>
                <a:lnTo>
                  <a:pt x="0" y="0"/>
                </a:lnTo>
                <a:lnTo>
                  <a:pt x="0" y="0"/>
                </a:lnTo>
                <a:lnTo>
                  <a:pt x="0" y="0"/>
                </a:lnTo>
                <a:lnTo>
                  <a:pt x="0" y="0"/>
                </a:lnTo>
                <a:lnTo>
                  <a:pt x="0" y="0"/>
                </a:lnTo>
                <a:close/>
              </a:path>
            </a:pathLst>
          </a:custGeom>
          <a:noFill/>
          <a:ln w="38100" cap="flat" cmpd="sng">
            <a:solidFill>
              <a:srgbClr val="0093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2" name="Rubrik 1"/>
          <p:cNvSpPr>
            <a:spLocks noGrp="1"/>
          </p:cNvSpPr>
          <p:nvPr>
            <p:ph type="title"/>
          </p:nvPr>
        </p:nvSpPr>
        <p:spPr/>
        <p:txBody>
          <a:bodyPr/>
          <a:lstStyle/>
          <a:p>
            <a:r>
              <a:rPr lang="sv-SE" dirty="0" smtClean="0">
                <a:latin typeface="Arial" panose="020B0604020202020204" pitchFamily="34" charset="0"/>
                <a:cs typeface="Arial" panose="020B0604020202020204" pitchFamily="34" charset="0"/>
              </a:rPr>
              <a:t>TASK</a:t>
            </a:r>
            <a:endParaRPr lang="sv-SE" dirty="0">
              <a:latin typeface="Arial" panose="020B0604020202020204" pitchFamily="34" charset="0"/>
              <a:cs typeface="Arial" panose="020B0604020202020204" pitchFamily="34" charset="0"/>
            </a:endParaRPr>
          </a:p>
        </p:txBody>
      </p:sp>
      <p:sp>
        <p:nvSpPr>
          <p:cNvPr id="4" name="Platshållare för text 3"/>
          <p:cNvSpPr>
            <a:spLocks noGrp="1"/>
          </p:cNvSpPr>
          <p:nvPr>
            <p:ph sz="half" idx="2"/>
          </p:nvPr>
        </p:nvSpPr>
        <p:spPr/>
        <p:txBody>
          <a:bodyPr>
            <a:normAutofit/>
          </a:bodyPr>
          <a:lstStyle/>
          <a:p>
            <a:pPr lvl="0">
              <a:spcBef>
                <a:spcPts val="0"/>
              </a:spcBef>
              <a:buClr>
                <a:schemeClr val="dk1"/>
              </a:buClr>
              <a:buSzPct val="25000"/>
            </a:pPr>
            <a:r>
              <a:rPr lang="sv-SE" sz="2400" dirty="0" smtClean="0">
                <a:solidFill>
                  <a:schemeClr val="dk1"/>
                </a:solidFill>
                <a:latin typeface="Arial"/>
                <a:ea typeface="Arial"/>
                <a:cs typeface="Arial"/>
                <a:sym typeface="Arial"/>
              </a:rPr>
              <a:t> </a:t>
            </a:r>
            <a:endParaRPr lang="sv-SE" sz="2400" dirty="0">
              <a:solidFill>
                <a:schemeClr val="dk1"/>
              </a:solidFill>
              <a:latin typeface="Arial"/>
              <a:ea typeface="Arial"/>
              <a:cs typeface="Arial"/>
              <a:sym typeface="Arial"/>
            </a:endParaRPr>
          </a:p>
          <a:p>
            <a:pPr lvl="0">
              <a:spcBef>
                <a:spcPts val="0"/>
              </a:spcBef>
              <a:buClr>
                <a:srgbClr val="000000"/>
              </a:buClr>
            </a:pPr>
            <a:endParaRPr lang="sv-SE" sz="2400" dirty="0">
              <a:solidFill>
                <a:schemeClr val="dk1"/>
              </a:solidFill>
              <a:latin typeface="Arial"/>
              <a:ea typeface="Arial"/>
              <a:cs typeface="Arial"/>
              <a:sym typeface="Arial"/>
            </a:endParaRPr>
          </a:p>
          <a:p>
            <a:pPr marL="0" indent="0">
              <a:buNone/>
            </a:pPr>
            <a:endParaRPr lang="sv-SE" sz="2400" dirty="0"/>
          </a:p>
        </p:txBody>
      </p:sp>
      <p:sp>
        <p:nvSpPr>
          <p:cNvPr id="5" name="Content Placeholder 4"/>
          <p:cNvSpPr>
            <a:spLocks noGrp="1"/>
          </p:cNvSpPr>
          <p:nvPr>
            <p:ph sz="half" idx="1"/>
          </p:nvPr>
        </p:nvSpPr>
        <p:spPr/>
        <p:txBody>
          <a:bodyPr/>
          <a:lstStyle/>
          <a:p>
            <a:pPr marL="0" lvl="0" indent="0">
              <a:buClr>
                <a:srgbClr val="000000"/>
              </a:buClr>
              <a:buSzPct val="25000"/>
              <a:buNone/>
            </a:pPr>
            <a:r>
              <a:rPr lang="sv-SE" dirty="0"/>
              <a:t>1. </a:t>
            </a:r>
            <a:r>
              <a:rPr lang="sv-SE" dirty="0">
                <a:latin typeface="Trebuchet MS" panose="020B0603020202020204" pitchFamily="34" charset="0"/>
              </a:rPr>
              <a:t>Create a flipchart listing your experience of Social Enterprise (SE).</a:t>
            </a:r>
          </a:p>
          <a:p>
            <a:pPr marL="0" lvl="0" indent="0">
              <a:buClr>
                <a:srgbClr val="000000"/>
              </a:buClr>
              <a:buNone/>
            </a:pPr>
            <a:endParaRPr lang="sv-SE" dirty="0">
              <a:latin typeface="Trebuchet MS" panose="020B0603020202020204" pitchFamily="34" charset="0"/>
            </a:endParaRPr>
          </a:p>
          <a:p>
            <a:pPr marL="0" lvl="0" indent="0">
              <a:buClr>
                <a:srgbClr val="000000"/>
              </a:buClr>
              <a:buSzPct val="25000"/>
              <a:buNone/>
            </a:pPr>
            <a:r>
              <a:rPr lang="sv-SE" dirty="0">
                <a:latin typeface="Trebuchet MS" panose="020B0603020202020204" pitchFamily="34" charset="0"/>
              </a:rPr>
              <a:t>2. What is SE? Write your definition</a:t>
            </a:r>
            <a:r>
              <a:rPr lang="sv-SE" dirty="0"/>
              <a:t>.</a:t>
            </a:r>
          </a:p>
          <a:p>
            <a:endParaRPr lang="en-GB" dirty="0"/>
          </a:p>
        </p:txBody>
      </p:sp>
      <p:pic>
        <p:nvPicPr>
          <p:cNvPr id="10" name="Shape 126"/>
          <p:cNvPicPr preferRelativeResize="0">
            <a:picLocks/>
          </p:cNvPicPr>
          <p:nvPr/>
        </p:nvPicPr>
        <p:blipFill rotWithShape="1">
          <a:blip r:embed="rId3">
            <a:alphaModFix/>
          </a:blip>
          <a:srcRect t="9008" b="9008"/>
          <a:stretch/>
        </p:blipFill>
        <p:spPr>
          <a:xfrm>
            <a:off x="4400550" y="1214437"/>
            <a:ext cx="4533900" cy="4241800"/>
          </a:xfrm>
          <a:prstGeom prst="rect">
            <a:avLst/>
          </a:prstGeom>
          <a:noFill/>
          <a:ln>
            <a:noFill/>
          </a:ln>
        </p:spPr>
      </p:pic>
    </p:spTree>
    <p:extLst>
      <p:ext uri="{BB962C8B-B14F-4D97-AF65-F5344CB8AC3E}">
        <p14:creationId xmlns:p14="http://schemas.microsoft.com/office/powerpoint/2010/main" val="287951506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Defining Social Enterprise</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a:bodyPr>
          <a:lstStyle/>
          <a:p>
            <a:pPr marL="228600" lvl="0" indent="0">
              <a:spcBef>
                <a:spcPts val="0"/>
              </a:spcBef>
              <a:buClr>
                <a:srgbClr val="77697A"/>
              </a:buClr>
              <a:buNone/>
            </a:pPr>
            <a:endParaRPr lang="en-GB" sz="1000" b="1" dirty="0">
              <a:solidFill>
                <a:srgbClr val="3F3F3F"/>
              </a:solidFill>
              <a:latin typeface="Trebuchet MS"/>
              <a:ea typeface="Trebuchet MS"/>
              <a:cs typeface="Trebuchet MS"/>
              <a:sym typeface="Trebuchet MS"/>
            </a:endParaRPr>
          </a:p>
          <a:p>
            <a:pPr marL="228600" lvl="0" indent="0">
              <a:spcBef>
                <a:spcPts val="740"/>
              </a:spcBef>
              <a:buClr>
                <a:srgbClr val="77697A"/>
              </a:buClr>
              <a:buSzPct val="25000"/>
              <a:buNone/>
            </a:pPr>
            <a:r>
              <a:rPr lang="en-GB" dirty="0">
                <a:solidFill>
                  <a:srgbClr val="3F3F3F"/>
                </a:solidFill>
                <a:latin typeface="Trebuchet MS"/>
                <a:ea typeface="Trebuchet MS"/>
                <a:cs typeface="Trebuchet MS"/>
                <a:sym typeface="Trebuchet MS"/>
              </a:rPr>
              <a:t>Social Enterprises are businesses that trade to tackle social problems, improving communities, people’s life chances or the environment. They make their money from selling goods and services in the open market, but they reinvest their profits back into the business or the local community. </a:t>
            </a:r>
          </a:p>
          <a:p>
            <a:pPr marL="228600" lvl="0" indent="0" algn="r">
              <a:spcBef>
                <a:spcPts val="740"/>
              </a:spcBef>
              <a:buClr>
                <a:srgbClr val="77697A"/>
              </a:buClr>
              <a:buSzPct val="25000"/>
              <a:buNone/>
            </a:pPr>
            <a:r>
              <a:rPr lang="en-GB" dirty="0">
                <a:solidFill>
                  <a:srgbClr val="3F3F3F"/>
                </a:solidFill>
                <a:latin typeface="Trebuchet MS"/>
                <a:ea typeface="Trebuchet MS"/>
                <a:cs typeface="Trebuchet MS"/>
                <a:sym typeface="Trebuchet MS"/>
              </a:rPr>
              <a:t>Social Enterprise UK 2015</a:t>
            </a:r>
          </a:p>
          <a:p>
            <a:pPr lvl="0">
              <a:spcBef>
                <a:spcPts val="0"/>
              </a:spcBef>
              <a:buNone/>
            </a:pPr>
            <a:endParaRPr lang="en-GB" dirty="0">
              <a:solidFill>
                <a:srgbClr val="555555"/>
              </a:solidFill>
            </a:endParaRPr>
          </a:p>
          <a:p>
            <a:endParaRPr lang="en-GB" dirty="0"/>
          </a:p>
        </p:txBody>
      </p:sp>
    </p:spTree>
    <p:extLst>
      <p:ext uri="{BB962C8B-B14F-4D97-AF65-F5344CB8AC3E}">
        <p14:creationId xmlns:p14="http://schemas.microsoft.com/office/powerpoint/2010/main" val="69886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Defining Social Enterprise</a:t>
            </a:r>
            <a:endParaRPr lang="en-GB"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73052" y="1600200"/>
            <a:ext cx="5397896" cy="4254500"/>
          </a:xfrm>
        </p:spPr>
      </p:pic>
      <p:sp>
        <p:nvSpPr>
          <p:cNvPr id="5" name="TextBox 4"/>
          <p:cNvSpPr txBox="1"/>
          <p:nvPr/>
        </p:nvSpPr>
        <p:spPr>
          <a:xfrm>
            <a:off x="7433734" y="5116036"/>
            <a:ext cx="1253066" cy="738664"/>
          </a:xfrm>
          <a:prstGeom prst="rect">
            <a:avLst/>
          </a:prstGeom>
          <a:noFill/>
        </p:spPr>
        <p:txBody>
          <a:bodyPr wrap="square" rtlCol="0">
            <a:spAutoFit/>
          </a:bodyPr>
          <a:lstStyle/>
          <a:p>
            <a:r>
              <a:rPr lang="en-GB" dirty="0" smtClean="0"/>
              <a:t>Source: European Commission</a:t>
            </a:r>
            <a:endParaRPr lang="en-GB" dirty="0"/>
          </a:p>
        </p:txBody>
      </p:sp>
    </p:spTree>
    <p:extLst>
      <p:ext uri="{BB962C8B-B14F-4D97-AF65-F5344CB8AC3E}">
        <p14:creationId xmlns:p14="http://schemas.microsoft.com/office/powerpoint/2010/main" val="749230196"/>
      </p:ext>
    </p:extLst>
  </p:cSld>
  <p:clrMapOvr>
    <a:masterClrMapping/>
  </p:clrMapOvr>
</p:sld>
</file>

<file path=ppt/theme/theme1.xml><?xml version="1.0" encoding="utf-8"?>
<a:theme xmlns:a="http://schemas.openxmlformats.org/drawingml/2006/main" name="ESSE-theme">
  <a:themeElements>
    <a:clrScheme name="ESSE 1">
      <a:dk1>
        <a:srgbClr val="4C4C4C"/>
      </a:dk1>
      <a:lt1>
        <a:srgbClr val="FFFFFF"/>
      </a:lt1>
      <a:dk2>
        <a:srgbClr val="57B0A9"/>
      </a:dk2>
      <a:lt2>
        <a:srgbClr val="D9D9D9"/>
      </a:lt2>
      <a:accent1>
        <a:srgbClr val="57B0A9"/>
      </a:accent1>
      <a:accent2>
        <a:srgbClr val="FD6A08"/>
      </a:accent2>
      <a:accent3>
        <a:srgbClr val="FD7F1E"/>
      </a:accent3>
      <a:accent4>
        <a:srgbClr val="FD953C"/>
      </a:accent4>
      <a:accent5>
        <a:srgbClr val="FEA354"/>
      </a:accent5>
      <a:accent6>
        <a:srgbClr val="FEC187"/>
      </a:accent6>
      <a:hlink>
        <a:srgbClr val="000000"/>
      </a:hlink>
      <a:folHlink>
        <a:srgbClr val="4040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passad formgivning">
  <a:themeElements>
    <a:clrScheme name="ESSE 1">
      <a:dk1>
        <a:srgbClr val="4C4C4C"/>
      </a:dk1>
      <a:lt1>
        <a:srgbClr val="FFFFFF"/>
      </a:lt1>
      <a:dk2>
        <a:srgbClr val="57B0A9"/>
      </a:dk2>
      <a:lt2>
        <a:srgbClr val="D9D9D9"/>
      </a:lt2>
      <a:accent1>
        <a:srgbClr val="57B0A9"/>
      </a:accent1>
      <a:accent2>
        <a:srgbClr val="FD6A08"/>
      </a:accent2>
      <a:accent3>
        <a:srgbClr val="FD7F1E"/>
      </a:accent3>
      <a:accent4>
        <a:srgbClr val="FD953C"/>
      </a:accent4>
      <a:accent5>
        <a:srgbClr val="FEA354"/>
      </a:accent5>
      <a:accent6>
        <a:srgbClr val="FEC187"/>
      </a:accent6>
      <a:hlink>
        <a:srgbClr val="000000"/>
      </a:hlink>
      <a:folHlink>
        <a:srgbClr val="404040"/>
      </a:folHlink>
    </a:clrScheme>
    <a:fontScheme name="Bris">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ESSE-theme">
  <a:themeElements>
    <a:clrScheme name="ESSE 1">
      <a:dk1>
        <a:srgbClr val="4C4C4C"/>
      </a:dk1>
      <a:lt1>
        <a:srgbClr val="FFFFFF"/>
      </a:lt1>
      <a:dk2>
        <a:srgbClr val="57B0A9"/>
      </a:dk2>
      <a:lt2>
        <a:srgbClr val="D9D9D9"/>
      </a:lt2>
      <a:accent1>
        <a:srgbClr val="57B0A9"/>
      </a:accent1>
      <a:accent2>
        <a:srgbClr val="FD6A08"/>
      </a:accent2>
      <a:accent3>
        <a:srgbClr val="FD7F1E"/>
      </a:accent3>
      <a:accent4>
        <a:srgbClr val="FD953C"/>
      </a:accent4>
      <a:accent5>
        <a:srgbClr val="FEA354"/>
      </a:accent5>
      <a:accent6>
        <a:srgbClr val="FEC187"/>
      </a:accent6>
      <a:hlink>
        <a:srgbClr val="000000"/>
      </a:hlink>
      <a:folHlink>
        <a:srgbClr val="404040"/>
      </a:folHlink>
    </a:clrScheme>
    <a:fontScheme name="Bris">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TotalTime>
  <Words>2735</Words>
  <Application>Microsoft Office PowerPoint</Application>
  <PresentationFormat>On-screen Show (4:3)</PresentationFormat>
  <Paragraphs>294</Paragraphs>
  <Slides>28</Slides>
  <Notes>25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28</vt:i4>
      </vt:variant>
    </vt:vector>
  </HeadingPairs>
  <TitlesOfParts>
    <vt:vector size="38" baseType="lpstr">
      <vt:lpstr>Arial</vt:lpstr>
      <vt:lpstr>Comic Sans MS</vt:lpstr>
      <vt:lpstr>News Gothic MT</vt:lpstr>
      <vt:lpstr>Trebuchet MS</vt:lpstr>
      <vt:lpstr>Nunito</vt:lpstr>
      <vt:lpstr>Calibri</vt:lpstr>
      <vt:lpstr>Source Sans Pro</vt:lpstr>
      <vt:lpstr>ESSE-theme</vt:lpstr>
      <vt:lpstr>Anpassad formgivning</vt:lpstr>
      <vt:lpstr>1_ESSE-theme</vt:lpstr>
      <vt:lpstr>PowerPoint Presentation</vt:lpstr>
      <vt:lpstr>Social Enterprise  Train the Trainer</vt:lpstr>
      <vt:lpstr>Workshop Outline</vt:lpstr>
      <vt:lpstr>Two Truths and a Lie</vt:lpstr>
      <vt:lpstr>Bingo</vt:lpstr>
      <vt:lpstr>Part One</vt:lpstr>
      <vt:lpstr>TASK</vt:lpstr>
      <vt:lpstr>Defining Social Enterprise</vt:lpstr>
      <vt:lpstr>Defining Social Enterprise</vt:lpstr>
      <vt:lpstr>PowerPoint Presentation</vt:lpstr>
      <vt:lpstr>Social Enterprise: The Money</vt:lpstr>
      <vt:lpstr>Social Enterprise Business Models</vt:lpstr>
      <vt:lpstr>TASK</vt:lpstr>
      <vt:lpstr>Investment: Getting Started</vt:lpstr>
      <vt:lpstr>Investment: Growing Your Social Enterprise</vt:lpstr>
      <vt:lpstr>PowerPoint Presentation</vt:lpstr>
      <vt:lpstr>Social Enterprise Quiz</vt:lpstr>
      <vt:lpstr>Part Two</vt:lpstr>
      <vt:lpstr>Creative Thinking</vt:lpstr>
      <vt:lpstr>Step 1: identify potential SE business ideas</vt:lpstr>
      <vt:lpstr>Step 2: describe the customers or clients</vt:lpstr>
      <vt:lpstr> Step 3: form insights  </vt:lpstr>
      <vt:lpstr>PowerPoint Presentation</vt:lpstr>
      <vt:lpstr>PowerPoint Presentation</vt:lpstr>
      <vt:lpstr>PowerPoint Presentation</vt:lpstr>
      <vt:lpstr>PowerPoint Presentation</vt:lpstr>
      <vt:lpstr>PowerPoint Presentation</vt:lpstr>
      <vt:lpstr>Reflection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dc:creator>
  <cp:lastModifiedBy>Michelle</cp:lastModifiedBy>
  <cp:revision>26</cp:revision>
  <dcterms:modified xsi:type="dcterms:W3CDTF">2016-07-07T10:30:25Z</dcterms:modified>
</cp:coreProperties>
</file>