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0" r:id="rId2"/>
    <p:sldMasterId id="2147483669" r:id="rId3"/>
    <p:sldMasterId id="2147483678" r:id="rId4"/>
    <p:sldMasterId id="2147483687" r:id="rId5"/>
  </p:sldMasterIdLst>
  <p:notesMasterIdLst>
    <p:notesMasterId r:id="rId33"/>
  </p:notesMasterIdLst>
  <p:sldIdLst>
    <p:sldId id="291" r:id="rId6"/>
    <p:sldId id="293" r:id="rId7"/>
    <p:sldId id="288" r:id="rId8"/>
    <p:sldId id="294" r:id="rId9"/>
    <p:sldId id="295" r:id="rId10"/>
    <p:sldId id="278" r:id="rId11"/>
    <p:sldId id="279" r:id="rId12"/>
    <p:sldId id="280" r:id="rId13"/>
    <p:sldId id="281" r:id="rId14"/>
    <p:sldId id="286" r:id="rId15"/>
    <p:sldId id="296" r:id="rId16"/>
    <p:sldId id="259" r:id="rId17"/>
    <p:sldId id="298" r:id="rId18"/>
    <p:sldId id="299" r:id="rId19"/>
    <p:sldId id="300" r:id="rId20"/>
    <p:sldId id="301" r:id="rId21"/>
    <p:sldId id="303" r:id="rId22"/>
    <p:sldId id="265" r:id="rId23"/>
    <p:sldId id="304" r:id="rId24"/>
    <p:sldId id="289" r:id="rId25"/>
    <p:sldId id="305" r:id="rId26"/>
    <p:sldId id="306" r:id="rId27"/>
    <p:sldId id="307" r:id="rId28"/>
    <p:sldId id="287" r:id="rId29"/>
    <p:sldId id="308" r:id="rId30"/>
    <p:sldId id="284" r:id="rId31"/>
    <p:sldId id="285" r:id="rId32"/>
  </p:sldIdLst>
  <p:sldSz cx="6858000" cy="5143500"/>
  <p:notesSz cx="6858000" cy="9144000"/>
  <p:embeddedFontLst>
    <p:embeddedFont>
      <p:font typeface="Comic Sans MS" panose="030F0702030302020204" pitchFamily="66" charset="0"/>
      <p:regular r:id="rId34"/>
      <p:bold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ource Sans Pr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1149" autoAdjust="0"/>
  </p:normalViewPr>
  <p:slideViewPr>
    <p:cSldViewPr snapToGrid="0">
      <p:cViewPr varScale="1">
        <p:scale>
          <a:sx n="80" d="100"/>
          <a:sy n="80" d="100"/>
        </p:scale>
        <p:origin x="17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96118-A087-4BA1-AA34-FE573697C17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0E7837A5-CE51-4CAE-B35D-367E8B1AFAC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400" b="1" dirty="0" smtClean="0"/>
            <a:t>Inputs</a:t>
          </a:r>
          <a:endParaRPr lang="en-GB" sz="2200" b="1" dirty="0"/>
        </a:p>
      </dgm:t>
    </dgm:pt>
    <dgm:pt modelId="{58D2EDA4-6A96-4FFC-BD84-43116BE5B687}" type="parTrans" cxnId="{7EFF474E-BEFB-4193-83CB-4D5189FFDFB3}">
      <dgm:prSet/>
      <dgm:spPr/>
      <dgm:t>
        <a:bodyPr/>
        <a:lstStyle/>
        <a:p>
          <a:endParaRPr lang="en-GB"/>
        </a:p>
      </dgm:t>
    </dgm:pt>
    <dgm:pt modelId="{F8E33712-A14C-4839-9CDD-BE23BB2DCEC8}" type="sibTrans" cxnId="{7EFF474E-BEFB-4193-83CB-4D5189FFDFB3}">
      <dgm:prSet/>
      <dgm:spPr/>
      <dgm:t>
        <a:bodyPr/>
        <a:lstStyle/>
        <a:p>
          <a:endParaRPr lang="en-GB"/>
        </a:p>
      </dgm:t>
    </dgm:pt>
    <dgm:pt modelId="{67CD989B-D1D5-418B-AB6F-900C09FCC597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Resources invested, activities carried out </a:t>
          </a:r>
          <a:endParaRPr lang="en-GB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BDE4509-75E4-4D31-9FCF-12F7F7A16B1C}" type="parTrans" cxnId="{133D2C2F-5A74-40FD-B6D0-83E415C5838C}">
      <dgm:prSet/>
      <dgm:spPr/>
      <dgm:t>
        <a:bodyPr/>
        <a:lstStyle/>
        <a:p>
          <a:endParaRPr lang="en-GB"/>
        </a:p>
      </dgm:t>
    </dgm:pt>
    <dgm:pt modelId="{7D1ECD15-794B-4AFA-A6ED-3F09D175F901}" type="sibTrans" cxnId="{133D2C2F-5A74-40FD-B6D0-83E415C5838C}">
      <dgm:prSet/>
      <dgm:spPr/>
      <dgm:t>
        <a:bodyPr/>
        <a:lstStyle/>
        <a:p>
          <a:endParaRPr lang="en-GB"/>
        </a:p>
      </dgm:t>
    </dgm:pt>
    <dgm:pt modelId="{D2783614-B1D5-428B-95FB-0241A99F6F87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2400" b="1" dirty="0" smtClean="0"/>
            <a:t>Outputs</a:t>
          </a:r>
          <a:endParaRPr lang="en-GB" sz="2200" b="1" dirty="0"/>
        </a:p>
      </dgm:t>
    </dgm:pt>
    <dgm:pt modelId="{3C5D2268-FD06-4212-9CE9-301A7CAB1E43}" type="parTrans" cxnId="{7854373D-F285-45DF-A540-D5BEB771F8B3}">
      <dgm:prSet/>
      <dgm:spPr/>
      <dgm:t>
        <a:bodyPr/>
        <a:lstStyle/>
        <a:p>
          <a:endParaRPr lang="en-GB"/>
        </a:p>
      </dgm:t>
    </dgm:pt>
    <dgm:pt modelId="{253C3B41-BB43-43B5-9EAB-352C5A24A995}" type="sibTrans" cxnId="{7854373D-F285-45DF-A540-D5BEB771F8B3}">
      <dgm:prSet/>
      <dgm:spPr/>
      <dgm:t>
        <a:bodyPr/>
        <a:lstStyle/>
        <a:p>
          <a:endParaRPr lang="en-GB"/>
        </a:p>
      </dgm:t>
    </dgm:pt>
    <dgm:pt modelId="{A001B1D8-ABFB-4E04-88FE-412FAA2EC5EC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Direct results of activities. e.g. number of people helped</a:t>
          </a:r>
          <a:endParaRPr lang="en-GB" sz="1800" dirty="0">
            <a:solidFill>
              <a:schemeClr val="tx1"/>
            </a:solidFill>
          </a:endParaRPr>
        </a:p>
      </dgm:t>
    </dgm:pt>
    <dgm:pt modelId="{58BAB539-B8CC-4932-8732-C08392FAEA9B}" type="parTrans" cxnId="{2918B23C-E106-448F-8C36-A4899D72C279}">
      <dgm:prSet/>
      <dgm:spPr/>
      <dgm:t>
        <a:bodyPr/>
        <a:lstStyle/>
        <a:p>
          <a:endParaRPr lang="en-GB"/>
        </a:p>
      </dgm:t>
    </dgm:pt>
    <dgm:pt modelId="{7DA75AED-291E-43A1-8B1E-D2EC8E2D3991}" type="sibTrans" cxnId="{2918B23C-E106-448F-8C36-A4899D72C279}">
      <dgm:prSet/>
      <dgm:spPr/>
      <dgm:t>
        <a:bodyPr/>
        <a:lstStyle/>
        <a:p>
          <a:endParaRPr lang="en-GB"/>
        </a:p>
      </dgm:t>
    </dgm:pt>
    <dgm:pt modelId="{7B99DF8D-D4A8-4E79-9B13-B44E00D3167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400" b="1" dirty="0" smtClean="0"/>
            <a:t>Outcomes</a:t>
          </a:r>
          <a:endParaRPr lang="en-GB" sz="2200" b="1" dirty="0"/>
        </a:p>
      </dgm:t>
    </dgm:pt>
    <dgm:pt modelId="{56B9F645-07A6-447A-9DFA-18EAB427ADB0}" type="parTrans" cxnId="{68C00F14-8970-473E-A108-F4997B2CA17E}">
      <dgm:prSet/>
      <dgm:spPr/>
      <dgm:t>
        <a:bodyPr/>
        <a:lstStyle/>
        <a:p>
          <a:endParaRPr lang="en-GB"/>
        </a:p>
      </dgm:t>
    </dgm:pt>
    <dgm:pt modelId="{91209487-609D-425B-95A7-4263DF4D6784}" type="sibTrans" cxnId="{68C00F14-8970-473E-A108-F4997B2CA17E}">
      <dgm:prSet/>
      <dgm:spPr/>
      <dgm:t>
        <a:bodyPr/>
        <a:lstStyle/>
        <a:p>
          <a:endParaRPr lang="en-GB"/>
        </a:p>
      </dgm:t>
    </dgm:pt>
    <dgm:pt modelId="{1C08484F-5FB6-485F-A056-EE1D9BA70E9E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Changes as a result, e.g. more confidence, more employable</a:t>
          </a:r>
          <a:endParaRPr lang="en-GB" sz="1800" dirty="0">
            <a:solidFill>
              <a:schemeClr val="tx1"/>
            </a:solidFill>
          </a:endParaRPr>
        </a:p>
      </dgm:t>
    </dgm:pt>
    <dgm:pt modelId="{42A0D6C8-EAB6-4933-BDE1-453738D7EAEA}" type="parTrans" cxnId="{0477AD11-2595-4676-926D-F0CEDB48AD22}">
      <dgm:prSet/>
      <dgm:spPr/>
      <dgm:t>
        <a:bodyPr/>
        <a:lstStyle/>
        <a:p>
          <a:endParaRPr lang="en-GB"/>
        </a:p>
      </dgm:t>
    </dgm:pt>
    <dgm:pt modelId="{8C6B69B2-DDD9-4632-9387-CA9A0FC99F91}" type="sibTrans" cxnId="{0477AD11-2595-4676-926D-F0CEDB48AD22}">
      <dgm:prSet/>
      <dgm:spPr/>
      <dgm:t>
        <a:bodyPr/>
        <a:lstStyle/>
        <a:p>
          <a:endParaRPr lang="en-GB"/>
        </a:p>
      </dgm:t>
    </dgm:pt>
    <dgm:pt modelId="{FA54CD83-CF4E-4F3B-8167-F3CD204C0D8C}" type="pres">
      <dgm:prSet presAssocID="{F6796118-A087-4BA1-AA34-FE573697C1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CAA910E-236B-425B-8CE7-904CD9E47B64}" type="pres">
      <dgm:prSet presAssocID="{0E7837A5-CE51-4CAE-B35D-367E8B1AFAC8}" presName="composite" presStyleCnt="0"/>
      <dgm:spPr/>
    </dgm:pt>
    <dgm:pt modelId="{8E9C44D9-0B3D-47CA-8B6E-A2375C42D2E4}" type="pres">
      <dgm:prSet presAssocID="{0E7837A5-CE51-4CAE-B35D-367E8B1AFAC8}" presName="bentUpArrow1" presStyleLbl="alignImgPlace1" presStyleIdx="0" presStyleCnt="2" custLinFactX="-60147" custLinFactNeighborX="-100000" custLinFactNeighborY="-23546"/>
      <dgm:spPr/>
    </dgm:pt>
    <dgm:pt modelId="{AADF6821-F95B-4815-B5D4-17FD2E3C7656}" type="pres">
      <dgm:prSet presAssocID="{0E7837A5-CE51-4CAE-B35D-367E8B1AFAC8}" presName="ParentText" presStyleLbl="node1" presStyleIdx="0" presStyleCnt="3" custScaleX="183044" custScaleY="115864" custLinFactNeighborX="-94533" custLinFactNeighborY="-97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88B9FD-1A51-415D-B71E-1770A49D94EA}" type="pres">
      <dgm:prSet presAssocID="{0E7837A5-CE51-4CAE-B35D-367E8B1AFAC8}" presName="ChildText" presStyleLbl="revTx" presStyleIdx="0" presStyleCnt="3" custScaleX="748726" custLinFactX="100000" custLinFactY="-26426" custLinFactNeighborX="18242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762A60-A4EF-4491-9F69-918B5E5F18E9}" type="pres">
      <dgm:prSet presAssocID="{F8E33712-A14C-4839-9CDD-BE23BB2DCEC8}" presName="sibTrans" presStyleCnt="0"/>
      <dgm:spPr/>
    </dgm:pt>
    <dgm:pt modelId="{986E68EE-56FB-4D47-91EE-3F7D79C594F9}" type="pres">
      <dgm:prSet presAssocID="{D2783614-B1D5-428B-95FB-0241A99F6F87}" presName="composite" presStyleCnt="0"/>
      <dgm:spPr/>
    </dgm:pt>
    <dgm:pt modelId="{1A444764-7355-49D6-BD45-B793CB93F9B5}" type="pres">
      <dgm:prSet presAssocID="{D2783614-B1D5-428B-95FB-0241A99F6F87}" presName="bentUpArrow1" presStyleLbl="alignImgPlace1" presStyleIdx="1" presStyleCnt="2" custLinFactX="-100000" custLinFactNeighborX="-158613" custLinFactNeighborY="91382"/>
      <dgm:spPr/>
    </dgm:pt>
    <dgm:pt modelId="{CC54FD8B-1FA2-4F68-937B-D607263B175D}" type="pres">
      <dgm:prSet presAssocID="{D2783614-B1D5-428B-95FB-0241A99F6F87}" presName="ParentText" presStyleLbl="node1" presStyleIdx="1" presStyleCnt="3" custScaleX="245016" custLinFactX="-28673" custLinFactNeighborX="-100000" custLinFactNeighborY="-4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1D0EBF-B8F2-4A4C-8C4C-97D39C07A47B}" type="pres">
      <dgm:prSet presAssocID="{D2783614-B1D5-428B-95FB-0241A99F6F87}" presName="ChildText" presStyleLbl="revTx" presStyleIdx="1" presStyleCnt="3" custScaleX="526455" custScaleY="86739" custLinFactX="100000" custLinFactNeighborX="102678" custLinFactNeighborY="-22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56F09-5EEE-47C0-B8E4-5EC24AF65910}" type="pres">
      <dgm:prSet presAssocID="{253C3B41-BB43-43B5-9EAB-352C5A24A995}" presName="sibTrans" presStyleCnt="0"/>
      <dgm:spPr/>
    </dgm:pt>
    <dgm:pt modelId="{655E2377-FC48-4CA9-BF6E-2BBE542A433F}" type="pres">
      <dgm:prSet presAssocID="{7B99DF8D-D4A8-4E79-9B13-B44E00D31670}" presName="composite" presStyleCnt="0"/>
      <dgm:spPr/>
    </dgm:pt>
    <dgm:pt modelId="{6BF3B376-465C-4B70-A8F7-42F0758422C4}" type="pres">
      <dgm:prSet presAssocID="{7B99DF8D-D4A8-4E79-9B13-B44E00D31670}" presName="ParentText" presStyleLbl="node1" presStyleIdx="2" presStyleCnt="3" custScaleX="279655" custScaleY="100943" custLinFactX="-100000" custLinFactNeighborX="-141616" custLinFactNeighborY="915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31443-050A-4683-AEF4-57065753C171}" type="pres">
      <dgm:prSet presAssocID="{7B99DF8D-D4A8-4E79-9B13-B44E00D31670}" presName="FinalChildText" presStyleLbl="revTx" presStyleIdx="2" presStyleCnt="3" custScaleX="444433" custLinFactY="15580" custLinFactNeighborX="-1357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F3D19D-71FE-4A13-BDC1-904FCCF7F8F5}" type="presOf" srcId="{0E7837A5-CE51-4CAE-B35D-367E8B1AFAC8}" destId="{AADF6821-F95B-4815-B5D4-17FD2E3C7656}" srcOrd="0" destOrd="0" presId="urn:microsoft.com/office/officeart/2005/8/layout/StepDownProcess"/>
    <dgm:cxn modelId="{805E4E25-6894-4B39-AC8A-F984D4977989}" type="presOf" srcId="{67CD989B-D1D5-418B-AB6F-900C09FCC597}" destId="{7B88B9FD-1A51-415D-B71E-1770A49D94EA}" srcOrd="0" destOrd="0" presId="urn:microsoft.com/office/officeart/2005/8/layout/StepDownProcess"/>
    <dgm:cxn modelId="{133D2C2F-5A74-40FD-B6D0-83E415C5838C}" srcId="{0E7837A5-CE51-4CAE-B35D-367E8B1AFAC8}" destId="{67CD989B-D1D5-418B-AB6F-900C09FCC597}" srcOrd="0" destOrd="0" parTransId="{FBDE4509-75E4-4D31-9FCF-12F7F7A16B1C}" sibTransId="{7D1ECD15-794B-4AFA-A6ED-3F09D175F901}"/>
    <dgm:cxn modelId="{68C00F14-8970-473E-A108-F4997B2CA17E}" srcId="{F6796118-A087-4BA1-AA34-FE573697C177}" destId="{7B99DF8D-D4A8-4E79-9B13-B44E00D31670}" srcOrd="2" destOrd="0" parTransId="{56B9F645-07A6-447A-9DFA-18EAB427ADB0}" sibTransId="{91209487-609D-425B-95A7-4263DF4D6784}"/>
    <dgm:cxn modelId="{274A3304-1430-49E3-9FF9-D0CDD8E60CB7}" type="presOf" srcId="{7B99DF8D-D4A8-4E79-9B13-B44E00D31670}" destId="{6BF3B376-465C-4B70-A8F7-42F0758422C4}" srcOrd="0" destOrd="0" presId="urn:microsoft.com/office/officeart/2005/8/layout/StepDownProcess"/>
    <dgm:cxn modelId="{7854373D-F285-45DF-A540-D5BEB771F8B3}" srcId="{F6796118-A087-4BA1-AA34-FE573697C177}" destId="{D2783614-B1D5-428B-95FB-0241A99F6F87}" srcOrd="1" destOrd="0" parTransId="{3C5D2268-FD06-4212-9CE9-301A7CAB1E43}" sibTransId="{253C3B41-BB43-43B5-9EAB-352C5A24A995}"/>
    <dgm:cxn modelId="{0C526345-F96B-4546-948A-059D73FFD674}" type="presOf" srcId="{D2783614-B1D5-428B-95FB-0241A99F6F87}" destId="{CC54FD8B-1FA2-4F68-937B-D607263B175D}" srcOrd="0" destOrd="0" presId="urn:microsoft.com/office/officeart/2005/8/layout/StepDownProcess"/>
    <dgm:cxn modelId="{E33172E9-6ED7-42FE-BE04-67A24AE0CA88}" type="presOf" srcId="{1C08484F-5FB6-485F-A056-EE1D9BA70E9E}" destId="{D3731443-050A-4683-AEF4-57065753C171}" srcOrd="0" destOrd="0" presId="urn:microsoft.com/office/officeart/2005/8/layout/StepDownProcess"/>
    <dgm:cxn modelId="{47A0E643-12B1-499F-BD18-1650051EF557}" type="presOf" srcId="{F6796118-A087-4BA1-AA34-FE573697C177}" destId="{FA54CD83-CF4E-4F3B-8167-F3CD204C0D8C}" srcOrd="0" destOrd="0" presId="urn:microsoft.com/office/officeart/2005/8/layout/StepDownProcess"/>
    <dgm:cxn modelId="{0477AD11-2595-4676-926D-F0CEDB48AD22}" srcId="{7B99DF8D-D4A8-4E79-9B13-B44E00D31670}" destId="{1C08484F-5FB6-485F-A056-EE1D9BA70E9E}" srcOrd="0" destOrd="0" parTransId="{42A0D6C8-EAB6-4933-BDE1-453738D7EAEA}" sibTransId="{8C6B69B2-DDD9-4632-9387-CA9A0FC99F91}"/>
    <dgm:cxn modelId="{2918B23C-E106-448F-8C36-A4899D72C279}" srcId="{D2783614-B1D5-428B-95FB-0241A99F6F87}" destId="{A001B1D8-ABFB-4E04-88FE-412FAA2EC5EC}" srcOrd="0" destOrd="0" parTransId="{58BAB539-B8CC-4932-8732-C08392FAEA9B}" sibTransId="{7DA75AED-291E-43A1-8B1E-D2EC8E2D3991}"/>
    <dgm:cxn modelId="{B398F288-B568-46F6-A8CB-CB0D41588000}" type="presOf" srcId="{A001B1D8-ABFB-4E04-88FE-412FAA2EC5EC}" destId="{5E1D0EBF-B8F2-4A4C-8C4C-97D39C07A47B}" srcOrd="0" destOrd="0" presId="urn:microsoft.com/office/officeart/2005/8/layout/StepDownProcess"/>
    <dgm:cxn modelId="{7EFF474E-BEFB-4193-83CB-4D5189FFDFB3}" srcId="{F6796118-A087-4BA1-AA34-FE573697C177}" destId="{0E7837A5-CE51-4CAE-B35D-367E8B1AFAC8}" srcOrd="0" destOrd="0" parTransId="{58D2EDA4-6A96-4FFC-BD84-43116BE5B687}" sibTransId="{F8E33712-A14C-4839-9CDD-BE23BB2DCEC8}"/>
    <dgm:cxn modelId="{877A5E77-C815-4EF0-8C1F-041F7AADF34C}" type="presParOf" srcId="{FA54CD83-CF4E-4F3B-8167-F3CD204C0D8C}" destId="{ACAA910E-236B-425B-8CE7-904CD9E47B64}" srcOrd="0" destOrd="0" presId="urn:microsoft.com/office/officeart/2005/8/layout/StepDownProcess"/>
    <dgm:cxn modelId="{450BB63C-9E9E-4158-A4E4-A1B7F939457C}" type="presParOf" srcId="{ACAA910E-236B-425B-8CE7-904CD9E47B64}" destId="{8E9C44D9-0B3D-47CA-8B6E-A2375C42D2E4}" srcOrd="0" destOrd="0" presId="urn:microsoft.com/office/officeart/2005/8/layout/StepDownProcess"/>
    <dgm:cxn modelId="{3BA66800-0B63-43F2-8FE7-87CE136D6038}" type="presParOf" srcId="{ACAA910E-236B-425B-8CE7-904CD9E47B64}" destId="{AADF6821-F95B-4815-B5D4-17FD2E3C7656}" srcOrd="1" destOrd="0" presId="urn:microsoft.com/office/officeart/2005/8/layout/StepDownProcess"/>
    <dgm:cxn modelId="{AE061F0D-F9F0-40DB-A9EB-086906015B90}" type="presParOf" srcId="{ACAA910E-236B-425B-8CE7-904CD9E47B64}" destId="{7B88B9FD-1A51-415D-B71E-1770A49D94EA}" srcOrd="2" destOrd="0" presId="urn:microsoft.com/office/officeart/2005/8/layout/StepDownProcess"/>
    <dgm:cxn modelId="{0C387978-C824-45F2-B97A-17607A6470C7}" type="presParOf" srcId="{FA54CD83-CF4E-4F3B-8167-F3CD204C0D8C}" destId="{30762A60-A4EF-4491-9F69-918B5E5F18E9}" srcOrd="1" destOrd="0" presId="urn:microsoft.com/office/officeart/2005/8/layout/StepDownProcess"/>
    <dgm:cxn modelId="{47F49D87-C59F-49FC-9A30-0D047B267F50}" type="presParOf" srcId="{FA54CD83-CF4E-4F3B-8167-F3CD204C0D8C}" destId="{986E68EE-56FB-4D47-91EE-3F7D79C594F9}" srcOrd="2" destOrd="0" presId="urn:microsoft.com/office/officeart/2005/8/layout/StepDownProcess"/>
    <dgm:cxn modelId="{50C62247-197F-4EBF-B068-B35DC5427C19}" type="presParOf" srcId="{986E68EE-56FB-4D47-91EE-3F7D79C594F9}" destId="{1A444764-7355-49D6-BD45-B793CB93F9B5}" srcOrd="0" destOrd="0" presId="urn:microsoft.com/office/officeart/2005/8/layout/StepDownProcess"/>
    <dgm:cxn modelId="{E755419B-AC23-4144-8130-F2CC0A7C9F6C}" type="presParOf" srcId="{986E68EE-56FB-4D47-91EE-3F7D79C594F9}" destId="{CC54FD8B-1FA2-4F68-937B-D607263B175D}" srcOrd="1" destOrd="0" presId="urn:microsoft.com/office/officeart/2005/8/layout/StepDownProcess"/>
    <dgm:cxn modelId="{78DC71EA-F636-4237-B71F-5ED338A81A4E}" type="presParOf" srcId="{986E68EE-56FB-4D47-91EE-3F7D79C594F9}" destId="{5E1D0EBF-B8F2-4A4C-8C4C-97D39C07A47B}" srcOrd="2" destOrd="0" presId="urn:microsoft.com/office/officeart/2005/8/layout/StepDownProcess"/>
    <dgm:cxn modelId="{56ED708E-ACD1-4032-B2D9-BA78592F82F5}" type="presParOf" srcId="{FA54CD83-CF4E-4F3B-8167-F3CD204C0D8C}" destId="{4A156F09-5EEE-47C0-B8E4-5EC24AF65910}" srcOrd="3" destOrd="0" presId="urn:microsoft.com/office/officeart/2005/8/layout/StepDownProcess"/>
    <dgm:cxn modelId="{B815E263-5B31-4497-A187-1259A0B4279B}" type="presParOf" srcId="{FA54CD83-CF4E-4F3B-8167-F3CD204C0D8C}" destId="{655E2377-FC48-4CA9-BF6E-2BBE542A433F}" srcOrd="4" destOrd="0" presId="urn:microsoft.com/office/officeart/2005/8/layout/StepDownProcess"/>
    <dgm:cxn modelId="{F842437A-72D6-4CE2-BAA7-8AC5F9F5485E}" type="presParOf" srcId="{655E2377-FC48-4CA9-BF6E-2BBE542A433F}" destId="{6BF3B376-465C-4B70-A8F7-42F0758422C4}" srcOrd="0" destOrd="0" presId="urn:microsoft.com/office/officeart/2005/8/layout/StepDownProcess"/>
    <dgm:cxn modelId="{3675EB72-B24E-4DEB-9B1C-41C3A5036C65}" type="presParOf" srcId="{655E2377-FC48-4CA9-BF6E-2BBE542A433F}" destId="{D3731443-050A-4683-AEF4-57065753C17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1179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lotteryfund.org.uk/global-content/programmes/england/awards-for-all-england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rowdfunder.co.uk/" TargetMode="External"/><Relationship Id="rId4" Type="http://schemas.openxmlformats.org/officeDocument/2006/relationships/hyperlink" Target="https://unltd.org.uk/path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enterprise.org.uk/advice-services/publications/state-social-enterprise-report-201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adlet.com/feature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7sEoEvT8l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93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Timing: about 10-15 minutes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14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400">
                <a:latin typeface="Trebuchet MS"/>
                <a:ea typeface="Trebuchet MS"/>
                <a:cs typeface="Trebuchet MS"/>
                <a:sym typeface="Trebuchet MS"/>
              </a:rPr>
              <a:t>NB: this process needs a leader for each brainstorming group, who directs and control the group’s focus and to ensure the group all think about one idea at a time.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Visual representation of ideas should be encouraged: cartoons, stick people- anything to generate more visual depictions of the ideas.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86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5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point is that the groups envisage ways of testing their ideas out- testing them as prototypes. This will help the group or nascent SE business test the water or check the idea is workable.</a:t>
            </a: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48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Groups can use their storyboards and/or flipcharts to augment their personal presentations.</a:t>
            </a: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69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167005" rtl="0">
              <a:lnSpc>
                <a:spcPct val="7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•"/>
            </a:pPr>
            <a:r>
              <a:rPr lang="en-GB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grants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85800" lvl="1" indent="-186690" rtl="0"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Grants such as </a:t>
            </a:r>
            <a:r>
              <a:rPr lang="en-GB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Awards for All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easy to apply for and can be used to get a socially useful project off  the ground while you develop the longer term business model</a:t>
            </a:r>
          </a:p>
          <a:p>
            <a:pPr marL="228600" lvl="0" indent="-167005" rtl="0">
              <a:lnSpc>
                <a:spcPct val="7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•"/>
            </a:pPr>
            <a:r>
              <a:rPr lang="en-GB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Enterprise start up support</a:t>
            </a:r>
          </a:p>
          <a:p>
            <a:pPr marL="685800" lvl="1" indent="-186690" rtl="0"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usually consists of a small grant, often with the option of more money as your idea develops, plus advice and mentoring to help you on your way. </a:t>
            </a:r>
            <a:r>
              <a:rPr lang="en-GB" u="sng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UnLtd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one of the best known providers</a:t>
            </a:r>
          </a:p>
          <a:p>
            <a:pPr marL="228600" lvl="0" indent="-167005" rtl="0">
              <a:lnSpc>
                <a:spcPct val="7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•"/>
            </a:pPr>
            <a:r>
              <a:rPr lang="en-GB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Crowdfunding</a:t>
            </a:r>
          </a:p>
          <a:p>
            <a:pPr marL="685800" lvl="1" indent="-186690" rtl="0"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0000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platforms which encourage lots of individuals to each contribute a small amount work well when backed up by a strong social media and marketing campaign. </a:t>
            </a:r>
            <a:r>
              <a:rPr lang="en-GB" u="sng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Crowdfunder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one example.</a:t>
            </a:r>
          </a:p>
          <a:p>
            <a:pPr lvl="0" rtl="0">
              <a:lnSpc>
                <a:spcPct val="70000"/>
              </a:lnSpc>
              <a:spcBef>
                <a:spcPts val="0"/>
              </a:spcBef>
              <a:buNone/>
            </a:pPr>
            <a:endParaRPr lang="en-GB" sz="1400" dirty="0" smtClean="0"/>
          </a:p>
          <a:p>
            <a:pPr lvl="0" rtl="0">
              <a:lnSpc>
                <a:spcPct val="70000"/>
              </a:lnSpc>
              <a:spcBef>
                <a:spcPts val="0"/>
              </a:spcBef>
              <a:buNone/>
            </a:pPr>
            <a:endParaRPr lang="en-GB" sz="1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15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Trainer facilitates presentations- no more than 10-15 each, including Q&amp;A.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Time for preparation of presentations: </a:t>
            </a:r>
            <a:r>
              <a:rPr lang="en-GB" dirty="0" err="1" smtClean="0"/>
              <a:t>approx</a:t>
            </a:r>
            <a:r>
              <a:rPr lang="en-GB" dirty="0" smtClean="0"/>
              <a:t> 20-30 </a:t>
            </a:r>
            <a:r>
              <a:rPr lang="en-GB" dirty="0" err="1" smtClean="0"/>
              <a:t>mins</a:t>
            </a:r>
            <a:r>
              <a:rPr lang="en-GB" dirty="0" smtClean="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lang="en-GB" dirty="0" smtClean="0"/>
          </a:p>
          <a:p>
            <a:pPr lvl="0" rtl="0">
              <a:spcBef>
                <a:spcPts val="0"/>
              </a:spcBef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0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Trainer supports group-work and facilitates feedback.</a:t>
            </a:r>
          </a:p>
          <a:p>
            <a:pPr lvl="0" rtl="0">
              <a:spcBef>
                <a:spcPts val="0"/>
              </a:spcBef>
              <a:buNone/>
            </a:pPr>
            <a:endParaRPr lang="en-GB" dirty="0" smtClean="0"/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This could be a well-developed series of interconnected discussions.</a:t>
            </a:r>
          </a:p>
          <a:p>
            <a:pPr lvl="0" rtl="0">
              <a:spcBef>
                <a:spcPts val="0"/>
              </a:spcBef>
              <a:buNone/>
            </a:pPr>
            <a:endParaRPr lang="en-GB" dirty="0" smtClean="0"/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Trainer to use informed interventions where necessary to keep things constructive and supportive.</a:t>
            </a:r>
          </a:p>
          <a:p>
            <a:pPr lvl="0" rtl="0">
              <a:spcBef>
                <a:spcPts val="0"/>
              </a:spcBef>
              <a:buNone/>
            </a:pPr>
            <a:endParaRPr lang="en-GB" dirty="0" smtClean="0"/>
          </a:p>
          <a:p>
            <a:pPr lvl="0" rtl="0">
              <a:spcBef>
                <a:spcPts val="0"/>
              </a:spcBef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596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Pairs work on these questions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post its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Trainer situates flip chart paper or boards around the room to collect post-its on each question.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out some of the post-its.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remaining questions are answered or signposted.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people to read out their first step.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148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that each local partner creates signposting information for local social entrepreneurs. 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4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Ideas…</a:t>
            </a:r>
          </a:p>
          <a:p>
            <a:pPr marL="285750" lvl="0" indent="-2603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GB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Start day two with two premises: 1) create an SE idea in response to an issue or problem to be solved; 2) develop the idea along realistic financial lines.</a:t>
            </a:r>
          </a:p>
          <a:p>
            <a:pPr marL="285750" lvl="0" indent="-2603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GB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Groups work on particular projects as a means to explore how to create an idea for an SE and develop this into a draft business plan, using critical discussion and reflection to anticipate issues etc.</a:t>
            </a:r>
          </a:p>
          <a:p>
            <a:pPr marL="285750" lvl="0" indent="-2603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GB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and experiment to see if the SE idea has real potential (building upon the storyboarding idea in day one).</a:t>
            </a:r>
          </a:p>
          <a:p>
            <a:pPr marL="285750" lvl="0" indent="-2603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GB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Financing SE- a more developed section germane to the context.</a:t>
            </a:r>
          </a:p>
          <a:p>
            <a:pPr marL="285750" lvl="0" indent="-2603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GB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Refine ideas, plans, contexts and prepare a revised business plan and action plan.</a:t>
            </a:r>
          </a:p>
          <a:p>
            <a:pPr marL="285750" lvl="0" indent="-26035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GB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Final reflection and networking.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2</a:t>
            </a:fld>
            <a:endParaRPr lang="en-GB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510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16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all about the impact of SE on our world- our social, economic and natural world. It serves to foster and consolidate the ethical core of SE.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the  video 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people to work in small groups on the task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group discussion on the topic, with the trainer summarising key themes or questions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resources (UK):  </a:t>
            </a:r>
            <a:r>
              <a:rPr lang="en-GB" sz="1100" b="0" i="0" u="sng" strike="noStrike" cap="none" dirty="0" smtClean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Social Enterprise Report 2015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group summary: put main ideas on flipchart or board. Maybe use ‘</a:t>
            </a:r>
            <a:r>
              <a:rPr lang="en-GB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Padlet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 </a:t>
            </a:r>
            <a:r>
              <a:rPr lang="en-GB" sz="11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http://padlet.com/features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GB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26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5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Social impact measurement is a</a:t>
            </a:r>
            <a:r>
              <a:rPr lang="en-GB" baseline="0" dirty="0" smtClean="0"/>
              <a:t> huge field, so for this course we will just show a local social impact report e.g. Bike Space and signpost additional information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67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The trainer will need some prepared social issues to </a:t>
            </a:r>
            <a:r>
              <a:rPr lang="en-GB" dirty="0" err="1" smtClean="0"/>
              <a:t>useas</a:t>
            </a:r>
            <a:r>
              <a:rPr lang="en-GB" dirty="0" smtClean="0"/>
              <a:t> a backup.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care for the elderly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lack of </a:t>
            </a:r>
            <a:r>
              <a:rPr lang="en-GB" dirty="0" err="1" smtClean="0"/>
              <a:t>nhs</a:t>
            </a:r>
            <a:r>
              <a:rPr lang="en-GB" dirty="0" smtClean="0"/>
              <a:t> dentists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jobs and business opportunities in the outlying estates</a:t>
            </a:r>
          </a:p>
          <a:p>
            <a:pPr marL="457200" lvl="0" indent="-228600" rtl="0">
              <a:spcBef>
                <a:spcPts val="0"/>
              </a:spcBef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77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Preferably, the participants use their own SE ideas, but the trainer should have some back up ideas for groups to work on</a:t>
            </a:r>
            <a:r>
              <a:rPr lang="en-GB" dirty="0" smtClean="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At this stage, th</a:t>
            </a:r>
            <a:r>
              <a:rPr lang="en-GB" baseline="0" dirty="0" smtClean="0"/>
              <a:t>e idea doesn’t need to be in any detail. That will all come later.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0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afternoon session is about exploring some potential SE scenarios using design thinking methods.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Here is a shrt video about deisgn thinking: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https://www.youtube.com/watch?v=a7sEoEvT8l8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22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Groups may need extra guidance to help them avoid interpreting users- the task here is to describe.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GB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10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14350" y="495300"/>
            <a:ext cx="58293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3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028700" y="1812131"/>
            <a:ext cx="48006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rgbClr val="949494"/>
              </a:buClr>
              <a:buFont typeface="Arial"/>
              <a:buNone/>
              <a:defRPr sz="24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0" algn="ctr" rtl="0">
              <a:spcBef>
                <a:spcPts val="420"/>
              </a:spcBef>
              <a:buClr>
                <a:srgbClr val="949494"/>
              </a:buClr>
              <a:buFont typeface="Arial"/>
              <a:buNone/>
              <a:defRPr sz="21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85800" marR="0" lvl="2" indent="0" algn="ctr" rtl="0">
              <a:spcBef>
                <a:spcPts val="360"/>
              </a:spcBef>
              <a:buClr>
                <a:srgbClr val="949494"/>
              </a:buClr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28700" marR="0" lvl="3" indent="0" algn="ctr" rtl="0">
              <a:spcBef>
                <a:spcPts val="300"/>
              </a:spcBef>
              <a:buClr>
                <a:srgbClr val="949494"/>
              </a:buClr>
              <a:buFont typeface="Arial"/>
              <a:buNone/>
              <a:defRPr sz="15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71600" marR="0" lvl="4" indent="0" algn="ctr" rtl="0">
              <a:spcBef>
                <a:spcPts val="300"/>
              </a:spcBef>
              <a:buClr>
                <a:srgbClr val="949494"/>
              </a:buClr>
              <a:buFont typeface="Arial"/>
              <a:buNone/>
              <a:defRPr sz="15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714500" marR="0" lvl="5" indent="0" algn="ctr" rtl="0">
              <a:spcBef>
                <a:spcPts val="300"/>
              </a:spcBef>
              <a:buClr>
                <a:srgbClr val="949494"/>
              </a:buClr>
              <a:buFont typeface="Arial"/>
              <a:buNone/>
              <a:defRPr sz="15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057400" marR="0" lvl="6" indent="0" algn="ctr" rtl="0">
              <a:spcBef>
                <a:spcPts val="300"/>
              </a:spcBef>
              <a:buClr>
                <a:srgbClr val="949494"/>
              </a:buClr>
              <a:buFont typeface="Arial"/>
              <a:buNone/>
              <a:defRPr sz="15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400300" marR="0" lvl="7" indent="0" algn="ctr" rtl="0">
              <a:spcBef>
                <a:spcPts val="300"/>
              </a:spcBef>
              <a:buClr>
                <a:srgbClr val="949494"/>
              </a:buClr>
              <a:buFont typeface="Arial"/>
              <a:buNone/>
              <a:defRPr sz="15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743200" marR="0" lvl="8" indent="0" algn="ctr" rtl="0">
              <a:spcBef>
                <a:spcPts val="300"/>
              </a:spcBef>
              <a:buClr>
                <a:srgbClr val="949494"/>
              </a:buClr>
              <a:buFont typeface="Arial"/>
              <a:buNone/>
              <a:defRPr sz="15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342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343150" y="4767262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914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7F7F7F"/>
              </a:buClr>
              <a:buSzPct val="25000"/>
            </a:pPr>
            <a:fld id="{00000000-1234-1234-1234-123412341234}" type="slidenum">
              <a:rPr lang="en-GB" sz="900" b="1" smtClean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ctr">
                <a:buClr>
                  <a:srgbClr val="7F7F7F"/>
                </a:buClr>
                <a:buSzPct val="25000"/>
              </a:pPr>
              <a:t>‹#›</a:t>
            </a:fld>
            <a:endParaRPr lang="en-GB" sz="900" b="1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53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92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79F35F9-7E8B-DB41-AB0A-4DB59BBBCF85}" type="datetimeFigureOut">
              <a:rPr lang="sv-SE" smtClean="0"/>
              <a:pPr/>
              <a:t>2016-07-07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3A2410F-9177-B34B-8216-7C870877F8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99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35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52437"/>
            <a:ext cx="2141935" cy="871538"/>
          </a:xfrm>
        </p:spPr>
        <p:txBody>
          <a:bodyPr anchor="b"/>
          <a:lstStyle>
            <a:lvl1pPr algn="l">
              <a:defRPr sz="1500" b="1" baseline="0"/>
            </a:lvl1pPr>
          </a:lstStyle>
          <a:p>
            <a:r>
              <a:rPr lang="sv-SE" dirty="0" err="1" smtClean="0"/>
              <a:t>Header</a:t>
            </a:r>
            <a:r>
              <a:rPr lang="sv-SE" dirty="0" smtClean="0"/>
              <a:t> for…</a:t>
            </a:r>
            <a:br>
              <a:rPr lang="sv-SE" dirty="0" smtClean="0"/>
            </a:br>
            <a:r>
              <a:rPr lang="sv-SE" dirty="0" smtClean="0"/>
              <a:t>image / </a:t>
            </a:r>
            <a:r>
              <a:rPr lang="sv-SE" dirty="0" err="1" smtClean="0"/>
              <a:t>chart</a:t>
            </a:r>
            <a:r>
              <a:rPr lang="sv-SE" dirty="0" smtClean="0"/>
              <a:t>/ </a:t>
            </a:r>
            <a:r>
              <a:rPr lang="sv-SE" dirty="0" err="1" smtClean="0"/>
              <a:t>movie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52725" y="452437"/>
            <a:ext cx="3638550" cy="36909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2</a:t>
            </a:r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3</a:t>
            </a:r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4</a:t>
            </a:r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5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85900"/>
            <a:ext cx="2141935" cy="265747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365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7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9946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25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219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0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42900" y="41552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3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95313" y="1438274"/>
            <a:ext cx="5667300" cy="22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79F35F9-7E8B-DB41-AB0A-4DB59BBBCF85}" type="datetimeFigureOut">
              <a:rPr lang="sv-SE" smtClean="0"/>
              <a:pPr/>
              <a:t>2016-07-07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3A2410F-9177-B34B-8216-7C870877F8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1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70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52437"/>
            <a:ext cx="2141935" cy="871538"/>
          </a:xfrm>
        </p:spPr>
        <p:txBody>
          <a:bodyPr anchor="b"/>
          <a:lstStyle>
            <a:lvl1pPr algn="l">
              <a:defRPr sz="1500" b="1" baseline="0"/>
            </a:lvl1pPr>
          </a:lstStyle>
          <a:p>
            <a:r>
              <a:rPr lang="sv-SE" dirty="0" err="1" smtClean="0"/>
              <a:t>Header</a:t>
            </a:r>
            <a:r>
              <a:rPr lang="sv-SE" dirty="0" smtClean="0"/>
              <a:t> for…</a:t>
            </a:r>
            <a:br>
              <a:rPr lang="sv-SE" dirty="0" smtClean="0"/>
            </a:br>
            <a:r>
              <a:rPr lang="sv-SE" dirty="0" smtClean="0"/>
              <a:t>image / </a:t>
            </a:r>
            <a:r>
              <a:rPr lang="sv-SE" dirty="0" err="1" smtClean="0"/>
              <a:t>chart</a:t>
            </a:r>
            <a:r>
              <a:rPr lang="sv-SE" dirty="0" smtClean="0"/>
              <a:t>/ </a:t>
            </a:r>
            <a:r>
              <a:rPr lang="sv-SE" dirty="0" err="1" smtClean="0"/>
              <a:t>movie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52725" y="452437"/>
            <a:ext cx="3638550" cy="36909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2</a:t>
            </a:r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3</a:t>
            </a:r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4</a:t>
            </a:r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5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85900"/>
            <a:ext cx="2141935" cy="265747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4720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336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546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27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087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691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79F35F9-7E8B-DB41-AB0A-4DB59BBBCF85}" type="datetimeFigureOut">
              <a:rPr lang="sv-SE" smtClean="0"/>
              <a:pPr/>
              <a:t>2016-07-07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3A2410F-9177-B34B-8216-7C870877F8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341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17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4" y="1600200"/>
            <a:ext cx="58293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4" y="475059"/>
            <a:ext cx="58293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buClr>
                <a:srgbClr val="949494"/>
              </a:buClr>
              <a:buFont typeface="Arial"/>
              <a:buNone/>
              <a:defRPr sz="15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0" algn="l" rtl="0">
              <a:spcBef>
                <a:spcPts val="270"/>
              </a:spcBef>
              <a:buClr>
                <a:srgbClr val="949494"/>
              </a:buClr>
              <a:buFont typeface="Arial"/>
              <a:buNone/>
              <a:defRPr sz="135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85800" marR="0" lvl="2" indent="0" algn="l" rtl="0">
              <a:spcBef>
                <a:spcPts val="240"/>
              </a:spcBef>
              <a:buClr>
                <a:srgbClr val="949494"/>
              </a:buClr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28700" marR="0" lvl="3" indent="0" algn="l" rtl="0">
              <a:spcBef>
                <a:spcPts val="210"/>
              </a:spcBef>
              <a:buClr>
                <a:srgbClr val="949494"/>
              </a:buClr>
              <a:buFont typeface="Arial"/>
              <a:buNone/>
              <a:defRPr sz="105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71600" marR="0" lvl="4" indent="0" algn="l" rtl="0">
              <a:spcBef>
                <a:spcPts val="210"/>
              </a:spcBef>
              <a:buClr>
                <a:srgbClr val="949494"/>
              </a:buClr>
              <a:buFont typeface="Arial"/>
              <a:buNone/>
              <a:defRPr sz="105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714500" marR="0" lvl="5" indent="0" algn="l" rtl="0">
              <a:spcBef>
                <a:spcPts val="210"/>
              </a:spcBef>
              <a:buClr>
                <a:srgbClr val="949494"/>
              </a:buClr>
              <a:buFont typeface="Arial"/>
              <a:buNone/>
              <a:defRPr sz="105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057400" marR="0" lvl="6" indent="0" algn="l" rtl="0">
              <a:spcBef>
                <a:spcPts val="210"/>
              </a:spcBef>
              <a:buClr>
                <a:srgbClr val="949494"/>
              </a:buClr>
              <a:buFont typeface="Arial"/>
              <a:buNone/>
              <a:defRPr sz="105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400300" marR="0" lvl="7" indent="0" algn="l" rtl="0">
              <a:spcBef>
                <a:spcPts val="210"/>
              </a:spcBef>
              <a:buClr>
                <a:srgbClr val="949494"/>
              </a:buClr>
              <a:buFont typeface="Arial"/>
              <a:buNone/>
              <a:defRPr sz="105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743200" marR="0" lvl="8" indent="0" algn="l" rtl="0">
              <a:spcBef>
                <a:spcPts val="210"/>
              </a:spcBef>
              <a:buClr>
                <a:srgbClr val="949494"/>
              </a:buClr>
              <a:buFont typeface="Arial"/>
              <a:buNone/>
              <a:defRPr sz="105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4767262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7F7F7F"/>
              </a:buClr>
              <a:buSzPct val="25000"/>
            </a:pPr>
            <a:fld id="{00000000-1234-1234-1234-123412341234}" type="slidenum">
              <a:rPr lang="en-GB" sz="900" b="1" smtClean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ctr">
                <a:buClr>
                  <a:srgbClr val="7F7F7F"/>
                </a:buClr>
                <a:buSzPct val="25000"/>
              </a:pPr>
              <a:t>‹#›</a:t>
            </a:fld>
            <a:endParaRPr lang="en-GB" sz="900" b="1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52437"/>
            <a:ext cx="2141935" cy="871538"/>
          </a:xfrm>
        </p:spPr>
        <p:txBody>
          <a:bodyPr anchor="b"/>
          <a:lstStyle>
            <a:lvl1pPr algn="l">
              <a:defRPr sz="1500" b="1" baseline="0"/>
            </a:lvl1pPr>
          </a:lstStyle>
          <a:p>
            <a:r>
              <a:rPr lang="sv-SE" dirty="0" err="1" smtClean="0"/>
              <a:t>Header</a:t>
            </a:r>
            <a:r>
              <a:rPr lang="sv-SE" dirty="0" smtClean="0"/>
              <a:t> for…</a:t>
            </a:r>
            <a:br>
              <a:rPr lang="sv-SE" dirty="0" smtClean="0"/>
            </a:br>
            <a:r>
              <a:rPr lang="sv-SE" dirty="0" smtClean="0"/>
              <a:t>image / </a:t>
            </a:r>
            <a:r>
              <a:rPr lang="sv-SE" dirty="0" err="1" smtClean="0"/>
              <a:t>chart</a:t>
            </a:r>
            <a:r>
              <a:rPr lang="sv-SE" dirty="0" smtClean="0"/>
              <a:t>/ </a:t>
            </a:r>
            <a:r>
              <a:rPr lang="sv-SE" dirty="0" err="1" smtClean="0"/>
              <a:t>movie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52725" y="452437"/>
            <a:ext cx="3638550" cy="36909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2</a:t>
            </a:r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3</a:t>
            </a:r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4</a:t>
            </a:r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5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85900"/>
            <a:ext cx="2141935" cy="265747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3758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603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7805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49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023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035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79F35F9-7E8B-DB41-AB0A-4DB59BBBCF85}" type="datetimeFigureOut">
              <a:rPr lang="sv-SE" smtClean="0"/>
              <a:pPr/>
              <a:t>2016-07-07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3A2410F-9177-B34B-8216-7C870877F8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668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190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656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52437"/>
            <a:ext cx="2141935" cy="871538"/>
          </a:xfrm>
        </p:spPr>
        <p:txBody>
          <a:bodyPr anchor="b"/>
          <a:lstStyle>
            <a:lvl1pPr algn="l">
              <a:defRPr sz="1500" b="1" baseline="0"/>
            </a:lvl1pPr>
          </a:lstStyle>
          <a:p>
            <a:r>
              <a:rPr lang="sv-SE" dirty="0" err="1" smtClean="0"/>
              <a:t>Header</a:t>
            </a:r>
            <a:r>
              <a:rPr lang="sv-SE" dirty="0" smtClean="0"/>
              <a:t> for…</a:t>
            </a:r>
            <a:br>
              <a:rPr lang="sv-SE" dirty="0" smtClean="0"/>
            </a:br>
            <a:r>
              <a:rPr lang="sv-SE" dirty="0" smtClean="0"/>
              <a:t>image / </a:t>
            </a:r>
            <a:r>
              <a:rPr lang="sv-SE" dirty="0" err="1" smtClean="0"/>
              <a:t>chart</a:t>
            </a:r>
            <a:r>
              <a:rPr lang="sv-SE" dirty="0" smtClean="0"/>
              <a:t>/ </a:t>
            </a:r>
            <a:r>
              <a:rPr lang="sv-SE" dirty="0" err="1" smtClean="0"/>
              <a:t>movie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52725" y="452437"/>
            <a:ext cx="3638550" cy="36909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2</a:t>
            </a:r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3</a:t>
            </a:r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4</a:t>
            </a:r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5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85900"/>
            <a:ext cx="2141935" cy="265747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dirty="0" err="1" smtClean="0"/>
              <a:t>Content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37716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43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67903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3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42900" y="1343024"/>
            <a:ext cx="3028950" cy="22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486150" y="1343024"/>
            <a:ext cx="3028950" cy="22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68216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66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42900" y="3583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3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2900" y="1303735"/>
            <a:ext cx="3030075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85800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28700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71600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42900" y="1783556"/>
            <a:ext cx="3030075" cy="18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4287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57213" marR="0" lvl="1" indent="-119063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57250" marR="0" lvl="2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00150" marR="0" lvl="3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3050" marR="0" lvl="4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85950" marR="0" lvl="5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8850" marR="0" lvl="6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71750" marR="0" lvl="7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914650" marR="0" lvl="8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3483769" y="1303735"/>
            <a:ext cx="3031425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85800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28700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71600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3483769" y="1783556"/>
            <a:ext cx="3031425" cy="18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4287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57213" marR="0" lvl="1" indent="-119063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57250" marR="0" lvl="2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00150" marR="0" lvl="3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3050" marR="0" lvl="4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85950" marR="0" lvl="5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8850" marR="0" lvl="6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71750" marR="0" lvl="7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914650" marR="0" lvl="8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42900" y="415528"/>
            <a:ext cx="6172200" cy="302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33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342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343150" y="4767262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914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7F7F7F"/>
              </a:buClr>
              <a:buSzPct val="25000"/>
            </a:pPr>
            <a:fld id="{00000000-1234-1234-1234-123412341234}" type="slidenum">
              <a:rPr lang="en-GB" sz="900" b="1" smtClean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ctr">
                <a:buClr>
                  <a:srgbClr val="7F7F7F"/>
                </a:buClr>
                <a:buSzPct val="25000"/>
              </a:pPr>
              <a:t>‹#›</a:t>
            </a:fld>
            <a:endParaRPr lang="en-GB" sz="900" b="1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ehåll med bild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29941" y="2750342"/>
            <a:ext cx="41148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1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27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0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858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287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716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714500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057400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40030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743200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29941" y="3175396"/>
            <a:ext cx="41148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10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629150" y="4629150"/>
            <a:ext cx="188595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825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2899" y="4629150"/>
            <a:ext cx="2514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825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2857500" y="4629150"/>
            <a:ext cx="1371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GB" sz="900" b="1" smtClean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ctr">
                <a:buSzPct val="25000"/>
              </a:pPr>
              <a:t>‹#›</a:t>
            </a:fld>
            <a:endParaRPr lang="en-GB" sz="900" b="1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41552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95313" y="1438275"/>
            <a:ext cx="5667300" cy="23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4767262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Arial"/>
              <a:buNone/>
              <a:defRPr sz="9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4767262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7F7F7F"/>
              </a:buClr>
              <a:buSzPct val="25000"/>
            </a:pPr>
            <a:fld id="{00000000-1234-1234-1234-123412341234}" type="slidenum">
              <a:rPr lang="en-GB" sz="900" b="1" smtClean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ctr">
                <a:buClr>
                  <a:srgbClr val="7F7F7F"/>
                </a:buClr>
                <a:buSzPct val="25000"/>
              </a:pPr>
              <a:t>‹#›</a:t>
            </a:fld>
            <a:endParaRPr lang="en-GB" sz="900" b="1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3692434"/>
            <a:ext cx="6858000" cy="1451137"/>
            <a:chOff x="0" y="4923244"/>
            <a:chExt cx="9144000" cy="1934850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5475694"/>
              <a:ext cx="9144000" cy="1382400"/>
            </a:xfrm>
            <a:prstGeom prst="rect">
              <a:avLst/>
            </a:prstGeom>
            <a:noFill/>
            <a:ln>
              <a:noFill/>
            </a:ln>
            <a:effectLst>
              <a:outerShdw blurRad="254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3" name="Shape 13" descr="ESSE-Europe-round-logo.eps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704707" y="4923244"/>
              <a:ext cx="1740000" cy="1740000"/>
            </a:xfrm>
            <a:prstGeom prst="rect">
              <a:avLst/>
            </a:prstGeom>
            <a:noFill/>
            <a:ln>
              <a:noFill/>
            </a:ln>
            <a:effectLst>
              <a:outerShdw blurRad="127000" sx="104000" sy="104000" algn="ctr" rotWithShape="0">
                <a:srgbClr val="000000">
                  <a:alpha val="20000"/>
                </a:srgbClr>
              </a:outerShdw>
            </a:effectLst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19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10"/>
          <a:srcRect b="63116"/>
          <a:stretch/>
        </p:blipFill>
        <p:spPr>
          <a:xfrm>
            <a:off x="0" y="4832304"/>
            <a:ext cx="6858000" cy="382385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Bildobjekt 9" descr="ESSE-Europe-round-logo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546554"/>
            <a:ext cx="571500" cy="571500"/>
          </a:xfrm>
          <a:prstGeom prst="rect">
            <a:avLst/>
          </a:prstGeom>
          <a:effectLst>
            <a:outerShdw blurRad="127000" sx="104000" sy="104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3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19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10"/>
          <a:srcRect b="63116"/>
          <a:stretch/>
        </p:blipFill>
        <p:spPr>
          <a:xfrm>
            <a:off x="0" y="4832304"/>
            <a:ext cx="6858000" cy="382385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Bildobjekt 9" descr="ESSE-Europe-round-logo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546554"/>
            <a:ext cx="571500" cy="571500"/>
          </a:xfrm>
          <a:prstGeom prst="rect">
            <a:avLst/>
          </a:prstGeom>
          <a:effectLst>
            <a:outerShdw blurRad="127000" sx="104000" sy="104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19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10"/>
          <a:srcRect b="63116"/>
          <a:stretch/>
        </p:blipFill>
        <p:spPr>
          <a:xfrm>
            <a:off x="0" y="4832304"/>
            <a:ext cx="6858000" cy="382385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Bildobjekt 9" descr="ESSE-Europe-round-logo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546554"/>
            <a:ext cx="571500" cy="571500"/>
          </a:xfrm>
          <a:prstGeom prst="rect">
            <a:avLst/>
          </a:prstGeom>
          <a:effectLst>
            <a:outerShdw blurRad="127000" sx="104000" sy="104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4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19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10"/>
          <a:srcRect b="63116"/>
          <a:stretch/>
        </p:blipFill>
        <p:spPr>
          <a:xfrm>
            <a:off x="0" y="4832304"/>
            <a:ext cx="6858000" cy="382385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Bildobjekt 9" descr="ESSE-Europe-round-logo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546554"/>
            <a:ext cx="571500" cy="571500"/>
          </a:xfrm>
          <a:prstGeom prst="rect">
            <a:avLst/>
          </a:prstGeom>
          <a:effectLst>
            <a:outerShdw blurRad="127000" sx="104000" sy="104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6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lymsocent.org.uk/start-a-social-enterprise-in-plymouth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soYJnm5gkU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ESSE-top-img-social-media-digital-background.jpg"/>
          <p:cNvPicPr preferRelativeResize="0"/>
          <p:nvPr/>
        </p:nvPicPr>
        <p:blipFill rotWithShape="1">
          <a:blip r:embed="rId3">
            <a:alphaModFix/>
          </a:blip>
          <a:srcRect l="27656" t="6585" r="18432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20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Part Four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Designing a Social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58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Discuss </a:t>
            </a:r>
            <a:r>
              <a:rPr lang="en-GB" dirty="0">
                <a:latin typeface="Trebuchet MS" panose="020B0603020202020204" pitchFamily="34" charset="0"/>
              </a:rPr>
              <a:t>issues </a:t>
            </a:r>
            <a:r>
              <a:rPr lang="en-GB" dirty="0" smtClean="0">
                <a:latin typeface="Trebuchet MS" panose="020B0603020202020204" pitchFamily="34" charset="0"/>
              </a:rPr>
              <a:t>which </a:t>
            </a:r>
            <a:r>
              <a:rPr lang="en-GB" dirty="0">
                <a:latin typeface="Trebuchet MS" panose="020B0603020202020204" pitchFamily="34" charset="0"/>
              </a:rPr>
              <a:t>could be solved or improved by a s</a:t>
            </a:r>
            <a:r>
              <a:rPr lang="en-GB" dirty="0" smtClean="0">
                <a:latin typeface="Trebuchet MS" panose="020B0603020202020204" pitchFamily="34" charset="0"/>
              </a:rPr>
              <a:t>ocial enterprise.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36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Choosing SE Ideas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Think of a business idea to address one or more of these issues.</a:t>
            </a:r>
          </a:p>
          <a:p>
            <a:pPr marL="15240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  </a:t>
            </a:r>
          </a:p>
          <a:p>
            <a:pPr marL="15240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Remember the different business models covered in part one.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6514" y="1519050"/>
            <a:ext cx="5564972" cy="2396055"/>
            <a:chOff x="420337" y="1517400"/>
            <a:chExt cx="7419963" cy="3194740"/>
          </a:xfrm>
        </p:grpSpPr>
        <p:sp>
          <p:nvSpPr>
            <p:cNvPr id="172" name="Shape 172"/>
            <p:cNvSpPr txBox="1"/>
            <p:nvPr/>
          </p:nvSpPr>
          <p:spPr>
            <a:xfrm>
              <a:off x="420337" y="4250441"/>
              <a:ext cx="41040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GB" sz="1800" b="1" dirty="0">
                  <a:solidFill>
                    <a:srgbClr val="4C4C4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Initial SE ideas or scenarios</a:t>
              </a: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945357" y="3621491"/>
              <a:ext cx="4405500" cy="5181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GB" sz="1800" b="1" dirty="0">
                  <a:solidFill>
                    <a:srgbClr val="4C4C4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Describe the potential users</a:t>
              </a: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1496450" y="3057850"/>
              <a:ext cx="46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GB" sz="1800" b="1" dirty="0">
                  <a:solidFill>
                    <a:srgbClr val="4C4C4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Form insights about the users</a:t>
              </a: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2014716" y="2494210"/>
              <a:ext cx="25859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GB" sz="1800" b="1" dirty="0">
                  <a:solidFill>
                    <a:srgbClr val="4C4C4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Brainstorm ideas</a:t>
              </a: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2903038" y="1974898"/>
              <a:ext cx="304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GB" sz="1800" b="1" dirty="0">
                  <a:solidFill>
                    <a:srgbClr val="4C4C4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Select the best idea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3861400" y="1517400"/>
              <a:ext cx="39789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GB" sz="1800" b="1" dirty="0">
                  <a:solidFill>
                    <a:srgbClr val="4C4C4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Design a test for the idea</a:t>
              </a:r>
            </a:p>
          </p:txBody>
        </p:sp>
        <p:cxnSp>
          <p:nvCxnSpPr>
            <p:cNvPr id="178" name="Shape 178"/>
            <p:cNvCxnSpPr>
              <a:endCxn id="177" idx="3"/>
            </p:cNvCxnSpPr>
            <p:nvPr/>
          </p:nvCxnSpPr>
          <p:spPr>
            <a:xfrm rot="10800000" flipH="1">
              <a:off x="4975300" y="1833300"/>
              <a:ext cx="2865000" cy="2805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Thinking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Step 2: describe the customers or clients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GB" sz="285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</a:t>
            </a:r>
            <a:r>
              <a:rPr lang="en-GB" sz="2475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 customers or clients for this business – what they do, what they need, how they live etc. </a:t>
            </a:r>
            <a:r>
              <a:rPr lang="en-GB" sz="2475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interpret</a:t>
            </a:r>
            <a:r>
              <a:rPr lang="en-GB" sz="2475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this – merely </a:t>
            </a:r>
            <a:r>
              <a:rPr lang="en-GB" sz="285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</a:t>
            </a:r>
            <a:r>
              <a:rPr lang="en-GB" sz="2475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or make observations. </a:t>
            </a:r>
          </a:p>
          <a:p>
            <a:pPr marL="0" indent="0">
              <a:spcBef>
                <a:spcPts val="0"/>
              </a:spcBef>
              <a:buNone/>
            </a:pPr>
            <a:endParaRPr lang="en-GB" sz="2475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GB" sz="2475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Focus on extreme users</a:t>
            </a:r>
          </a:p>
          <a:p>
            <a:pPr marL="0" indent="0">
              <a:spcBef>
                <a:spcPts val="0"/>
              </a:spcBef>
              <a:buNone/>
            </a:pPr>
            <a:endParaRPr lang="en-GB" sz="2475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GB" sz="2475" dirty="0">
                <a:latin typeface="Trebuchet MS"/>
                <a:ea typeface="Trebuchet MS"/>
                <a:cs typeface="Trebuchet MS"/>
                <a:sym typeface="Trebuchet MS"/>
              </a:rPr>
              <a:t>NB: the reason why we focus on extreme users is that they tell us more about the service or product and how it/they are used - it brings out more than would be seen observing standard customers or users.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01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27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/>
            </a:r>
            <a:br>
              <a:rPr lang="en-GB" sz="27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7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Step 3: form insights </a:t>
            </a:r>
            <a:r>
              <a:rPr lang="en-GB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GB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the motivations, thoughts and values of the users, customers or clients. Select insights based on their ability to reveal how people think or feel. </a:t>
            </a:r>
          </a:p>
          <a:p>
            <a:pPr marL="0" indent="0">
              <a:spcBef>
                <a:spcPts val="0"/>
              </a:spcBef>
              <a:buNone/>
            </a:pPr>
            <a:endParaRPr lang="en-GB"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GB" sz="21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Rate the insights:</a:t>
            </a:r>
            <a:r>
              <a:rPr lang="en-GB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(number one is highest or best).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GB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4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328219" y="411506"/>
            <a:ext cx="3634613" cy="333499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Step 4: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brainstorm and visualise ideas </a:t>
            </a:r>
          </a:p>
          <a:p>
            <a:pPr marL="76200">
              <a:buClr>
                <a:schemeClr val="dk1"/>
              </a:buClr>
              <a:buSzPct val="100000"/>
            </a:pPr>
            <a:endParaRPr lang="en-GB" sz="13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>
              <a:buClr>
                <a:schemeClr val="dk1"/>
              </a:buClr>
              <a:buSzPct val="100000"/>
            </a:pPr>
            <a:r>
              <a:rPr lang="en-GB" sz="18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your top insights from the previous task (no more than three).</a:t>
            </a:r>
          </a:p>
          <a:p>
            <a:endParaRPr sz="18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200">
              <a:buClr>
                <a:schemeClr val="dk1"/>
              </a:buClr>
              <a:buSzPct val="100000"/>
            </a:pPr>
            <a:r>
              <a:rPr lang="en-GB" sz="18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Using these insights, brainstorm products or services to meet the customers’ needs and serve a social or environmental purpose.</a:t>
            </a:r>
          </a:p>
          <a:p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sz="13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SzPct val="25000"/>
            </a:pPr>
            <a:r>
              <a:rPr lang="en-GB" sz="135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28220" y="3145930"/>
            <a:ext cx="6033150" cy="129907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lang="en-GB"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-GB" sz="1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-GB" sz="15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-GB" sz="15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Note: When you brainstorm the ideas, </a:t>
            </a:r>
            <a:r>
              <a:rPr lang="en-GB" sz="15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defer</a:t>
            </a:r>
            <a:r>
              <a:rPr lang="en-GB" sz="15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judgement, encourage wild ideas and lots of ideas; visualise (sketch) and build on others’ ideas.</a:t>
            </a:r>
          </a:p>
        </p:txBody>
      </p:sp>
      <p:pic>
        <p:nvPicPr>
          <p:cNvPr id="5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869" y="1353021"/>
            <a:ext cx="3015131" cy="145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97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382313" y="411506"/>
            <a:ext cx="3359250" cy="357629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4C4C4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Step 5: each group selects the best idea</a:t>
            </a:r>
            <a:r>
              <a:rPr lang="en-GB" sz="2400" dirty="0">
                <a:solidFill>
                  <a:srgbClr val="4C4C4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... </a:t>
            </a:r>
          </a:p>
          <a:p>
            <a:endParaRPr sz="1350" dirty="0">
              <a:solidFill>
                <a:srgbClr val="4C4C4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SzPct val="25000"/>
            </a:pPr>
            <a:r>
              <a:rPr lang="en-GB" sz="2100" dirty="0">
                <a:solidFill>
                  <a:srgbClr val="4C4C4C"/>
                </a:solidFill>
                <a:latin typeface="Trebuchet MS"/>
                <a:ea typeface="Trebuchet MS"/>
                <a:cs typeface="Trebuchet MS"/>
                <a:sym typeface="Trebuchet MS"/>
              </a:rPr>
              <a:t>...the one that is the most inspirational, meets a real need or solves a real problem and is relevant to the original idea of a SE business.</a:t>
            </a:r>
          </a:p>
          <a:p>
            <a:pPr>
              <a:buSzPct val="25000"/>
            </a:pPr>
            <a:r>
              <a:rPr lang="en-GB" sz="1350" dirty="0">
                <a:solidFill>
                  <a:srgbClr val="4C4C4C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719" y="411507"/>
            <a:ext cx="2522250" cy="1607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57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11019" y="370693"/>
            <a:ext cx="5746500" cy="8898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Step 6: devise a simple experiment to test the idea and see if </a:t>
            </a: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it is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workable</a:t>
            </a:r>
          </a:p>
          <a:p>
            <a:endParaRPr sz="1050" b="1" dirty="0"/>
          </a:p>
          <a:p>
            <a:endParaRPr sz="13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endParaRPr sz="135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SzPct val="25000"/>
            </a:pPr>
            <a:r>
              <a:rPr lang="en-GB" sz="135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84" y="1260568"/>
            <a:ext cx="4112255" cy="2202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05526" y="3830212"/>
            <a:ext cx="475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a storyboard to explain the experiment</a:t>
            </a:r>
          </a:p>
          <a:p>
            <a:endParaRPr lang="en-GB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495070" y="405628"/>
            <a:ext cx="2578331" cy="3462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tx1"/>
                </a:solidFill>
              </a:rPr>
              <a:t>Sharing ideas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95076" y="944606"/>
            <a:ext cx="4152404" cy="73981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100" dirty="0">
                <a:solidFill>
                  <a:schemeClr val="dk1"/>
                </a:solidFill>
                <a:latin typeface="Trebuchet MS" panose="020B0603020202020204" pitchFamily="34" charset="0"/>
              </a:rPr>
              <a:t>Each group briefly </a:t>
            </a:r>
            <a:r>
              <a:rPr lang="en-GB" sz="2100" dirty="0" smtClean="0">
                <a:solidFill>
                  <a:schemeClr val="dk1"/>
                </a:solidFill>
                <a:latin typeface="Trebuchet MS" panose="020B0603020202020204" pitchFamily="34" charset="0"/>
              </a:rPr>
              <a:t>presents:</a:t>
            </a:r>
            <a:endParaRPr lang="en-GB" sz="2100" dirty="0">
              <a:solidFill>
                <a:schemeClr val="dk1"/>
              </a:solidFill>
              <a:latin typeface="Trebuchet MS" panose="020B0603020202020204" pitchFamily="34" charset="0"/>
            </a:endParaRPr>
          </a:p>
          <a:p>
            <a:endParaRPr sz="2100" dirty="0">
              <a:solidFill>
                <a:schemeClr val="dk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90005" y="1877124"/>
            <a:ext cx="2657475" cy="2014424"/>
            <a:chOff x="5056983" y="1002537"/>
            <a:chExt cx="3543300" cy="2685899"/>
          </a:xfrm>
        </p:grpSpPr>
        <p:pic>
          <p:nvPicPr>
            <p:cNvPr id="229" name="Shape 2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56983" y="1002537"/>
              <a:ext cx="3543300" cy="2685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Shape 231"/>
            <p:cNvSpPr txBox="1"/>
            <p:nvPr/>
          </p:nvSpPr>
          <p:spPr>
            <a:xfrm>
              <a:off x="5457998" y="1817182"/>
              <a:ext cx="1168800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GB" sz="1350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Our idea!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96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Outline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34290" indent="-5714" algn="ctr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r>
              <a:rPr lang="en-GB" b="1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Day </a:t>
            </a:r>
            <a:r>
              <a:rPr lang="en-GB" b="1" dirty="0" smtClean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One</a:t>
            </a: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endParaRPr lang="en-GB" sz="1800" b="1" dirty="0"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r>
              <a:rPr lang="en-GB" sz="1800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Part 1: Getting to Know Social Enterprise</a:t>
            </a: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endParaRPr lang="en-GB" sz="900" dirty="0"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r>
              <a:rPr lang="en-GB" sz="1800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Part 2: Design Thinking</a:t>
            </a: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endParaRPr lang="en-GB" sz="1800" b="1" dirty="0"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endParaRPr lang="en-GB" sz="825" b="1" dirty="0"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marL="171450" indent="0">
              <a:spcBef>
                <a:spcPts val="0"/>
              </a:spcBef>
              <a:buClr>
                <a:srgbClr val="77697A"/>
              </a:buClr>
              <a:buSzPct val="25000"/>
              <a:buNone/>
            </a:pPr>
            <a:endParaRPr lang="en-GB" sz="165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" indent="-5714" algn="ctr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r>
              <a:rPr lang="en-GB" b="1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Day </a:t>
            </a:r>
            <a:r>
              <a:rPr lang="en-GB" b="1" dirty="0" smtClean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Two</a:t>
            </a: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endParaRPr lang="en-GB" b="1" dirty="0"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r>
              <a:rPr lang="en-GB" sz="1800" dirty="0">
                <a:solidFill>
                  <a:srgbClr val="3F3F3F"/>
                </a:solidFill>
                <a:latin typeface="Trebuchet MS" panose="020B0603020202020204" pitchFamily="34" charset="0"/>
                <a:ea typeface="Arial"/>
                <a:cs typeface="Arial"/>
                <a:sym typeface="Arial"/>
              </a:rPr>
              <a:t>Part 3: The Spirit of Social Enterprise </a:t>
            </a: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endParaRPr lang="en-GB" sz="900" dirty="0">
              <a:solidFill>
                <a:srgbClr val="3F3F3F"/>
              </a:solidFill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r>
              <a:rPr lang="en-GB" sz="1800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Part 4: Designing a Social Enterprise</a:t>
            </a: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endParaRPr lang="en-GB" sz="900" dirty="0"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marL="34290" indent="-5714">
              <a:lnSpc>
                <a:spcPct val="80000"/>
              </a:lnSpc>
              <a:spcBef>
                <a:spcPts val="530"/>
              </a:spcBef>
              <a:buClr>
                <a:srgbClr val="77697A"/>
              </a:buClr>
              <a:buSzPct val="25000"/>
              <a:buNone/>
            </a:pPr>
            <a:r>
              <a:rPr lang="en-GB" sz="1800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Part 5: Application and Evaluation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42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Theory of Change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How will my social enterprise idea achieve the change I want to see in the world? 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1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Investment: Getting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tarted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Where will I find the resources to start my social enterprise?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0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Prepare a pitch for your social enterprise idea, including either</a:t>
            </a:r>
          </a:p>
          <a:p>
            <a:r>
              <a:rPr lang="en-GB" dirty="0" smtClean="0"/>
              <a:t>How you will finance the start up</a:t>
            </a:r>
          </a:p>
          <a:p>
            <a:pPr marL="0" indent="0">
              <a:buNone/>
            </a:pPr>
            <a:r>
              <a:rPr lang="en-GB" dirty="0" smtClean="0"/>
              <a:t>OR</a:t>
            </a:r>
          </a:p>
          <a:p>
            <a:r>
              <a:rPr lang="en-GB" dirty="0" smtClean="0"/>
              <a:t>Your theory of change and how you will measure your social impact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75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Trebuchet MS" panose="020B0603020202020204" pitchFamily="34" charset="0"/>
              </a:rPr>
              <a:t>Peer insights from critical friends</a:t>
            </a: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Consider </a:t>
            </a:r>
            <a:r>
              <a:rPr lang="en-GB" dirty="0">
                <a:latin typeface="Trebuchet MS" panose="020B0603020202020204" pitchFamily="34" charset="0"/>
              </a:rPr>
              <a:t>the other </a:t>
            </a:r>
            <a:r>
              <a:rPr lang="en-GB" dirty="0" smtClean="0">
                <a:latin typeface="Trebuchet MS" panose="020B0603020202020204" pitchFamily="34" charset="0"/>
              </a:rPr>
              <a:t>groups’ </a:t>
            </a:r>
            <a:r>
              <a:rPr lang="en-GB" dirty="0">
                <a:latin typeface="Trebuchet MS" panose="020B0603020202020204" pitchFamily="34" charset="0"/>
              </a:rPr>
              <a:t>presentations and </a:t>
            </a:r>
            <a:r>
              <a:rPr lang="en-GB" dirty="0" smtClean="0">
                <a:latin typeface="Trebuchet MS" panose="020B0603020202020204" pitchFamily="34" charset="0"/>
              </a:rPr>
              <a:t>develop </a:t>
            </a:r>
            <a:r>
              <a:rPr lang="en-GB" dirty="0">
                <a:latin typeface="Trebuchet MS" panose="020B0603020202020204" pitchFamily="34" charset="0"/>
              </a:rPr>
              <a:t>some critical, insightful feedback about the SE ideas, the business models and the finance </a:t>
            </a:r>
            <a:r>
              <a:rPr lang="en-GB" dirty="0" smtClean="0">
                <a:latin typeface="Trebuchet MS" panose="020B0603020202020204" pitchFamily="34" charset="0"/>
              </a:rPr>
              <a:t>options or theory of change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74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Part Five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Application and Evaluation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60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and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Work in pairs. Write the answers on post-its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000" dirty="0" smtClean="0">
                <a:latin typeface="Trebuchet MS" panose="020B0603020202020204" pitchFamily="34" charset="0"/>
              </a:rPr>
              <a:t>What have you learned? 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Any questions remaining?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Where will you use what you have learned?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What is my first step? (keep this one)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59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GB" dirty="0"/>
              <a:t>Starting a </a:t>
            </a:r>
            <a:r>
              <a:rPr lang="en-GB" dirty="0" smtClean="0"/>
              <a:t>social </a:t>
            </a:r>
            <a:r>
              <a:rPr lang="en-GB" dirty="0"/>
              <a:t>e</a:t>
            </a:r>
            <a:r>
              <a:rPr lang="en-GB" dirty="0" smtClean="0"/>
              <a:t>nterprise </a:t>
            </a:r>
            <a:r>
              <a:rPr lang="en-GB" dirty="0"/>
              <a:t>in </a:t>
            </a:r>
            <a:r>
              <a:rPr lang="en-GB" dirty="0" smtClean="0"/>
              <a:t>Plymouth:</a:t>
            </a:r>
            <a:endParaRPr lang="en-GB" dirty="0"/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GB" dirty="0">
                <a:hlinkClick r:id="rId3"/>
              </a:rPr>
              <a:t>http://plymsocent.org.uk/start-a-social-enterprise-in-plymouth/</a:t>
            </a:r>
            <a:endParaRPr lang="en-GB" dirty="0">
              <a:hlinkClick r:id="rId3"/>
            </a:endParaRPr>
          </a:p>
          <a:p>
            <a:pPr marL="0" indent="0">
              <a:buClr>
                <a:srgbClr val="000000"/>
              </a:buClr>
              <a:buNone/>
            </a:pPr>
            <a:endParaRPr lang="en-GB" dirty="0"/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GB" dirty="0"/>
              <a:t>The ESSE community: http://esseeurope.eu/</a:t>
            </a:r>
          </a:p>
        </p:txBody>
      </p:sp>
    </p:spTree>
    <p:extLst>
      <p:ext uri="{BB962C8B-B14F-4D97-AF65-F5344CB8AC3E}">
        <p14:creationId xmlns:p14="http://schemas.microsoft.com/office/powerpoint/2010/main" val="2925910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385011" y="512178"/>
            <a:ext cx="6172200" cy="3022600"/>
          </a:xfrm>
        </p:spPr>
        <p:txBody>
          <a:bodyPr/>
          <a:lstStyle/>
          <a:p>
            <a:r>
              <a:rPr lang="en-GB" dirty="0">
                <a:latin typeface="Arial"/>
                <a:ea typeface="Arial"/>
                <a:cs typeface="Arial"/>
                <a:sym typeface="Arial"/>
              </a:rPr>
              <a:t>Evaluation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9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Part Three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Spirit of Social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96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about what SE can do for our world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hape 1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897" y="1126425"/>
            <a:ext cx="4650205" cy="33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17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latin typeface="Trebuchet MS" panose="020B0603020202020204" pitchFamily="34" charset="0"/>
              </a:rPr>
              <a:t>How </a:t>
            </a:r>
            <a:r>
              <a:rPr lang="en-GB" dirty="0">
                <a:latin typeface="Trebuchet MS" panose="020B0603020202020204" pitchFamily="34" charset="0"/>
              </a:rPr>
              <a:t>could SE change our world?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6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Theory of Change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14" y="1230979"/>
            <a:ext cx="2688286" cy="3192884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44380" y="1311442"/>
            <a:ext cx="3441031" cy="3031958"/>
          </a:xfrm>
        </p:spPr>
        <p:txBody>
          <a:bodyPr/>
          <a:lstStyle/>
          <a:p>
            <a:pPr marL="15240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How will my social enterprise idea achieve the change I want to see in the world? 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1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415925"/>
            <a:ext cx="6172200" cy="85725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Outcomes Approach</a:t>
            </a:r>
            <a:endParaRPr lang="en-GB" dirty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7181650"/>
              </p:ext>
            </p:extLst>
          </p:nvPr>
        </p:nvGraphicFramePr>
        <p:xfrm>
          <a:off x="381084" y="1273174"/>
          <a:ext cx="6212221" cy="319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02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Theory of Change and Impact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TASK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sz="2000" dirty="0">
                <a:latin typeface="Trebuchet MS" panose="020B0603020202020204" pitchFamily="34" charset="0"/>
              </a:rPr>
              <a:t>Thinking about the social enterprise idea you generated </a:t>
            </a:r>
            <a:r>
              <a:rPr lang="en-GB" sz="2000" dirty="0" smtClean="0">
                <a:latin typeface="Trebuchet MS" panose="020B0603020202020204" pitchFamily="34" charset="0"/>
              </a:rPr>
              <a:t>yesterday:</a:t>
            </a:r>
          </a:p>
          <a:p>
            <a:pPr marL="152400" indent="0">
              <a:buNone/>
            </a:pPr>
            <a:endParaRPr lang="en-GB" sz="2000" dirty="0">
              <a:latin typeface="Trebuchet MS" panose="020B0603020202020204" pitchFamily="34" charset="0"/>
            </a:endParaRPr>
          </a:p>
          <a:p>
            <a:r>
              <a:rPr lang="en-GB" sz="2000" dirty="0">
                <a:latin typeface="Trebuchet MS" panose="020B0603020202020204" pitchFamily="34" charset="0"/>
              </a:rPr>
              <a:t>State the social purpose</a:t>
            </a:r>
          </a:p>
          <a:p>
            <a:r>
              <a:rPr lang="en-GB" sz="2000" dirty="0">
                <a:latin typeface="Trebuchet MS" panose="020B0603020202020204" pitchFamily="34" charset="0"/>
              </a:rPr>
              <a:t>Create a diagram showing how the activities will achieve the social purpose (You might need to make some </a:t>
            </a:r>
            <a:r>
              <a:rPr lang="en-GB" sz="2000" dirty="0" smtClean="0">
                <a:latin typeface="Trebuchet MS" panose="020B0603020202020204" pitchFamily="34" charset="0"/>
              </a:rPr>
              <a:t>assumption. What </a:t>
            </a:r>
            <a:r>
              <a:rPr lang="en-GB" sz="2000" dirty="0">
                <a:latin typeface="Trebuchet MS" panose="020B0603020202020204" pitchFamily="34" charset="0"/>
              </a:rPr>
              <a:t>are they?)</a:t>
            </a:r>
          </a:p>
          <a:p>
            <a:r>
              <a:rPr lang="en-GB" sz="2000" dirty="0">
                <a:latin typeface="Trebuchet MS" panose="020B0603020202020204" pitchFamily="34" charset="0"/>
              </a:rPr>
              <a:t>What would you measure to find out whether your enterprise is achieving its social purpose? 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413594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Social Impact Measurement: More Information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sz="2100" dirty="0" smtClean="0"/>
              <a:t>http</a:t>
            </a:r>
            <a:r>
              <a:rPr lang="en-GB" sz="2100" dirty="0"/>
              <a:t>://www.iridescentideas.com/prove-it.html</a:t>
            </a:r>
          </a:p>
        </p:txBody>
      </p:sp>
    </p:spTree>
    <p:extLst>
      <p:ext uri="{BB962C8B-B14F-4D97-AF65-F5344CB8AC3E}">
        <p14:creationId xmlns:p14="http://schemas.microsoft.com/office/powerpoint/2010/main" val="3131931694"/>
      </p:ext>
    </p:extLst>
  </p:cSld>
  <p:clrMapOvr>
    <a:masterClrMapping/>
  </p:clrMapOvr>
</p:sld>
</file>

<file path=ppt/theme/theme1.xml><?xml version="1.0" encoding="utf-8"?>
<a:theme xmlns:a="http://schemas.openxmlformats.org/drawingml/2006/main" name="ESSE-theme (1)">
  <a:themeElements>
    <a:clrScheme name="ESSE 1">
      <a:dk1>
        <a:srgbClr val="4C4C4C"/>
      </a:dk1>
      <a:lt1>
        <a:srgbClr val="FFFFFF"/>
      </a:lt1>
      <a:dk2>
        <a:srgbClr val="57B0A9"/>
      </a:dk2>
      <a:lt2>
        <a:srgbClr val="D9D9D9"/>
      </a:lt2>
      <a:accent1>
        <a:srgbClr val="57B0A9"/>
      </a:accent1>
      <a:accent2>
        <a:srgbClr val="FD6A08"/>
      </a:accent2>
      <a:accent3>
        <a:srgbClr val="FD7F1E"/>
      </a:accent3>
      <a:accent4>
        <a:srgbClr val="FD953C"/>
      </a:accent4>
      <a:accent5>
        <a:srgbClr val="FEA354"/>
      </a:accent5>
      <a:accent6>
        <a:srgbClr val="FEC187"/>
      </a:accent6>
      <a:hlink>
        <a:srgbClr val="000000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ESSE 1">
      <a:dk1>
        <a:srgbClr val="4C4C4C"/>
      </a:dk1>
      <a:lt1>
        <a:srgbClr val="FFFFFF"/>
      </a:lt1>
      <a:dk2>
        <a:srgbClr val="57B0A9"/>
      </a:dk2>
      <a:lt2>
        <a:srgbClr val="D9D9D9"/>
      </a:lt2>
      <a:accent1>
        <a:srgbClr val="57B0A9"/>
      </a:accent1>
      <a:accent2>
        <a:srgbClr val="FD6A08"/>
      </a:accent2>
      <a:accent3>
        <a:srgbClr val="FD7F1E"/>
      </a:accent3>
      <a:accent4>
        <a:srgbClr val="FD953C"/>
      </a:accent4>
      <a:accent5>
        <a:srgbClr val="FEA354"/>
      </a:accent5>
      <a:accent6>
        <a:srgbClr val="FEC187"/>
      </a:accent6>
      <a:hlink>
        <a:srgbClr val="000000"/>
      </a:hlink>
      <a:folHlink>
        <a:srgbClr val="40404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ESSE 1">
      <a:dk1>
        <a:srgbClr val="4C4C4C"/>
      </a:dk1>
      <a:lt1>
        <a:srgbClr val="FFFFFF"/>
      </a:lt1>
      <a:dk2>
        <a:srgbClr val="57B0A9"/>
      </a:dk2>
      <a:lt2>
        <a:srgbClr val="D9D9D9"/>
      </a:lt2>
      <a:accent1>
        <a:srgbClr val="57B0A9"/>
      </a:accent1>
      <a:accent2>
        <a:srgbClr val="FD6A08"/>
      </a:accent2>
      <a:accent3>
        <a:srgbClr val="FD7F1E"/>
      </a:accent3>
      <a:accent4>
        <a:srgbClr val="FD953C"/>
      </a:accent4>
      <a:accent5>
        <a:srgbClr val="FEA354"/>
      </a:accent5>
      <a:accent6>
        <a:srgbClr val="FEC187"/>
      </a:accent6>
      <a:hlink>
        <a:srgbClr val="000000"/>
      </a:hlink>
      <a:folHlink>
        <a:srgbClr val="40404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passad formgivning">
  <a:themeElements>
    <a:clrScheme name="ESSE 1">
      <a:dk1>
        <a:srgbClr val="4C4C4C"/>
      </a:dk1>
      <a:lt1>
        <a:srgbClr val="FFFFFF"/>
      </a:lt1>
      <a:dk2>
        <a:srgbClr val="57B0A9"/>
      </a:dk2>
      <a:lt2>
        <a:srgbClr val="D9D9D9"/>
      </a:lt2>
      <a:accent1>
        <a:srgbClr val="57B0A9"/>
      </a:accent1>
      <a:accent2>
        <a:srgbClr val="FD6A08"/>
      </a:accent2>
      <a:accent3>
        <a:srgbClr val="FD7F1E"/>
      </a:accent3>
      <a:accent4>
        <a:srgbClr val="FD953C"/>
      </a:accent4>
      <a:accent5>
        <a:srgbClr val="FEA354"/>
      </a:accent5>
      <a:accent6>
        <a:srgbClr val="FEC187"/>
      </a:accent6>
      <a:hlink>
        <a:srgbClr val="000000"/>
      </a:hlink>
      <a:folHlink>
        <a:srgbClr val="40404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npassad formgivning">
  <a:themeElements>
    <a:clrScheme name="ESSE 1">
      <a:dk1>
        <a:srgbClr val="4C4C4C"/>
      </a:dk1>
      <a:lt1>
        <a:srgbClr val="FFFFFF"/>
      </a:lt1>
      <a:dk2>
        <a:srgbClr val="57B0A9"/>
      </a:dk2>
      <a:lt2>
        <a:srgbClr val="D9D9D9"/>
      </a:lt2>
      <a:accent1>
        <a:srgbClr val="57B0A9"/>
      </a:accent1>
      <a:accent2>
        <a:srgbClr val="FD6A08"/>
      </a:accent2>
      <a:accent3>
        <a:srgbClr val="FD7F1E"/>
      </a:accent3>
      <a:accent4>
        <a:srgbClr val="FD953C"/>
      </a:accent4>
      <a:accent5>
        <a:srgbClr val="FEA354"/>
      </a:accent5>
      <a:accent6>
        <a:srgbClr val="FEC187"/>
      </a:accent6>
      <a:hlink>
        <a:srgbClr val="000000"/>
      </a:hlink>
      <a:folHlink>
        <a:srgbClr val="40404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1418</Words>
  <Application>Microsoft Office PowerPoint</Application>
  <PresentationFormat>Custom</PresentationFormat>
  <Paragraphs>185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Comic Sans MS</vt:lpstr>
      <vt:lpstr>News Gothic MT</vt:lpstr>
      <vt:lpstr>Trebuchet MS</vt:lpstr>
      <vt:lpstr>Calibri</vt:lpstr>
      <vt:lpstr>Source Sans Pro</vt:lpstr>
      <vt:lpstr>ESSE-theme (1)</vt:lpstr>
      <vt:lpstr>Anpassad formgivning</vt:lpstr>
      <vt:lpstr>1_Anpassad formgivning</vt:lpstr>
      <vt:lpstr>2_Anpassad formgivning</vt:lpstr>
      <vt:lpstr>3_Anpassad formgivning</vt:lpstr>
      <vt:lpstr>PowerPoint Presentation</vt:lpstr>
      <vt:lpstr>Workshop Outline</vt:lpstr>
      <vt:lpstr>Part Three</vt:lpstr>
      <vt:lpstr>Thinking about what SE can do for our world</vt:lpstr>
      <vt:lpstr>TASK</vt:lpstr>
      <vt:lpstr>Theory of Change</vt:lpstr>
      <vt:lpstr>Outcomes Approach</vt:lpstr>
      <vt:lpstr>Theory of Change and Impact Measurement TASK</vt:lpstr>
      <vt:lpstr>Social Impact Measurement: More Information</vt:lpstr>
      <vt:lpstr>Part Four </vt:lpstr>
      <vt:lpstr>TASK</vt:lpstr>
      <vt:lpstr>Choosing SE Ideas</vt:lpstr>
      <vt:lpstr>Creative Thinking</vt:lpstr>
      <vt:lpstr>Step 2: describe the customers or clients</vt:lpstr>
      <vt:lpstr> Step 3: form insights  </vt:lpstr>
      <vt:lpstr>PowerPoint Presentation</vt:lpstr>
      <vt:lpstr>PowerPoint Presentation</vt:lpstr>
      <vt:lpstr>PowerPoint Presentation</vt:lpstr>
      <vt:lpstr>PowerPoint Presentation</vt:lpstr>
      <vt:lpstr>Theory of Change</vt:lpstr>
      <vt:lpstr>Investment: Getting Started</vt:lpstr>
      <vt:lpstr>TASK</vt:lpstr>
      <vt:lpstr>TASK</vt:lpstr>
      <vt:lpstr>Part Five</vt:lpstr>
      <vt:lpstr>Reflection and Application</vt:lpstr>
      <vt:lpstr>Resources and Support</vt:lpstr>
      <vt:lpstr>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Enterprise Train the Trainer Workshop</dc:title>
  <dc:creator>Michelle</dc:creator>
  <cp:lastModifiedBy>Michelle</cp:lastModifiedBy>
  <cp:revision>18</cp:revision>
  <dcterms:modified xsi:type="dcterms:W3CDTF">2016-07-07T10:31:55Z</dcterms:modified>
</cp:coreProperties>
</file>